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handoutMasterIdLst>
    <p:handoutMasterId r:id="rId26"/>
  </p:handoutMasterIdLst>
  <p:sldIdLst>
    <p:sldId id="499" r:id="rId2"/>
    <p:sldId id="494" r:id="rId3"/>
    <p:sldId id="495" r:id="rId4"/>
    <p:sldId id="497" r:id="rId5"/>
    <p:sldId id="498" r:id="rId6"/>
    <p:sldId id="481" r:id="rId7"/>
    <p:sldId id="482" r:id="rId8"/>
    <p:sldId id="483" r:id="rId9"/>
    <p:sldId id="484" r:id="rId10"/>
    <p:sldId id="485" r:id="rId11"/>
    <p:sldId id="506" r:id="rId12"/>
    <p:sldId id="486" r:id="rId13"/>
    <p:sldId id="487" r:id="rId14"/>
    <p:sldId id="488" r:id="rId15"/>
    <p:sldId id="489" r:id="rId16"/>
    <p:sldId id="490" r:id="rId17"/>
    <p:sldId id="491" r:id="rId18"/>
    <p:sldId id="492" r:id="rId19"/>
    <p:sldId id="503" r:id="rId20"/>
    <p:sldId id="504" r:id="rId21"/>
    <p:sldId id="500" r:id="rId22"/>
    <p:sldId id="501" r:id="rId23"/>
    <p:sldId id="438" r:id="rId24"/>
  </p:sldIdLst>
  <p:sldSz cx="9144000" cy="6858000" type="screen4x3"/>
  <p:notesSz cx="10020300" cy="68881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6" autoAdjust="0"/>
    <p:restoredTop sz="94660"/>
  </p:normalViewPr>
  <p:slideViewPr>
    <p:cSldViewPr>
      <p:cViewPr varScale="1">
        <p:scale>
          <a:sx n="70" d="100"/>
          <a:sy n="70" d="100"/>
        </p:scale>
        <p:origin x="116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342130" cy="34440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75852" y="0"/>
            <a:ext cx="4342130" cy="344408"/>
          </a:xfrm>
          <a:prstGeom prst="rect">
            <a:avLst/>
          </a:prstGeom>
        </p:spPr>
        <p:txBody>
          <a:bodyPr vert="horz" lIns="91440" tIns="45720" rIns="91440" bIns="45720" rtlCol="0"/>
          <a:lstStyle>
            <a:lvl1pPr algn="r">
              <a:defRPr sz="1200"/>
            </a:lvl1pPr>
          </a:lstStyle>
          <a:p>
            <a:fld id="{5E9D3718-18CE-4771-A2E0-D0905C0B4903}" type="datetimeFigureOut">
              <a:rPr lang="en-US" smtClean="0"/>
              <a:pPr/>
              <a:t>07/11/2022</a:t>
            </a:fld>
            <a:endParaRPr lang="en-US"/>
          </a:p>
        </p:txBody>
      </p:sp>
      <p:sp>
        <p:nvSpPr>
          <p:cNvPr id="4" name="Footer Placeholder 3"/>
          <p:cNvSpPr>
            <a:spLocks noGrp="1"/>
          </p:cNvSpPr>
          <p:nvPr>
            <p:ph type="ftr" sz="quarter" idx="2"/>
          </p:nvPr>
        </p:nvSpPr>
        <p:spPr>
          <a:xfrm>
            <a:off x="2" y="6542560"/>
            <a:ext cx="4342130" cy="34440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75852" y="6542560"/>
            <a:ext cx="4342130" cy="344408"/>
          </a:xfrm>
          <a:prstGeom prst="rect">
            <a:avLst/>
          </a:prstGeom>
        </p:spPr>
        <p:txBody>
          <a:bodyPr vert="horz" lIns="91440" tIns="45720" rIns="91440" bIns="45720" rtlCol="0" anchor="b"/>
          <a:lstStyle>
            <a:lvl1pPr algn="r">
              <a:defRPr sz="1200"/>
            </a:lvl1pPr>
          </a:lstStyle>
          <a:p>
            <a:fld id="{F9424C52-43FA-41C9-80E5-C7CF7CC2D106}" type="slidenum">
              <a:rPr lang="en-US" smtClean="0"/>
              <a:pPr/>
              <a:t>‹#›</a:t>
            </a:fld>
            <a:endParaRPr lang="en-US"/>
          </a:p>
        </p:txBody>
      </p:sp>
    </p:spTree>
    <p:extLst>
      <p:ext uri="{BB962C8B-B14F-4D97-AF65-F5344CB8AC3E}">
        <p14:creationId xmlns:p14="http://schemas.microsoft.com/office/powerpoint/2010/main" val="1574015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342130" cy="34440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75852" y="0"/>
            <a:ext cx="4342130" cy="344408"/>
          </a:xfrm>
          <a:prstGeom prst="rect">
            <a:avLst/>
          </a:prstGeom>
        </p:spPr>
        <p:txBody>
          <a:bodyPr vert="horz" lIns="91440" tIns="45720" rIns="91440" bIns="45720" rtlCol="0"/>
          <a:lstStyle>
            <a:lvl1pPr algn="r">
              <a:defRPr sz="1200"/>
            </a:lvl1pPr>
          </a:lstStyle>
          <a:p>
            <a:fld id="{121388BC-DF4E-4294-91E4-FF2FE7B0D175}" type="datetimeFigureOut">
              <a:rPr lang="en-US" smtClean="0"/>
              <a:pPr/>
              <a:t>07/11/2022</a:t>
            </a:fld>
            <a:endParaRPr lang="en-US"/>
          </a:p>
        </p:txBody>
      </p:sp>
      <p:sp>
        <p:nvSpPr>
          <p:cNvPr id="4" name="Slide Image Placeholder 3"/>
          <p:cNvSpPr>
            <a:spLocks noGrp="1" noRot="1" noChangeAspect="1"/>
          </p:cNvSpPr>
          <p:nvPr>
            <p:ph type="sldImg" idx="2"/>
          </p:nvPr>
        </p:nvSpPr>
        <p:spPr>
          <a:xfrm>
            <a:off x="3289300" y="517525"/>
            <a:ext cx="3441700" cy="2581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2031" y="3271879"/>
            <a:ext cx="8016240" cy="30996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6542560"/>
            <a:ext cx="4342130" cy="34440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75852" y="6542560"/>
            <a:ext cx="4342130" cy="344408"/>
          </a:xfrm>
          <a:prstGeom prst="rect">
            <a:avLst/>
          </a:prstGeom>
        </p:spPr>
        <p:txBody>
          <a:bodyPr vert="horz" lIns="91440" tIns="45720" rIns="91440" bIns="45720" rtlCol="0" anchor="b"/>
          <a:lstStyle>
            <a:lvl1pPr algn="r">
              <a:defRPr sz="1200"/>
            </a:lvl1pPr>
          </a:lstStyle>
          <a:p>
            <a:fld id="{2492D922-A5EC-4996-B347-E2566F83D321}" type="slidenum">
              <a:rPr lang="en-US" smtClean="0"/>
              <a:pPr/>
              <a:t>‹#›</a:t>
            </a:fld>
            <a:endParaRPr lang="en-US"/>
          </a:p>
        </p:txBody>
      </p:sp>
    </p:spTree>
    <p:extLst>
      <p:ext uri="{BB962C8B-B14F-4D97-AF65-F5344CB8AC3E}">
        <p14:creationId xmlns:p14="http://schemas.microsoft.com/office/powerpoint/2010/main" val="127734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173567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239227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1174479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212279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3218767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50244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2625009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35666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2736698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3602643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CC4DD6-DEA7-4901-ADB3-0442A0114931}" type="datetimeFigureOut">
              <a:rPr lang="en-US" smtClean="0"/>
              <a:pPr/>
              <a:t>07/11/2022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C0C5C7-822F-4016-9310-1DBA626449B5}" type="slidenum">
              <a:rPr lang="en-US" smtClean="0"/>
              <a:pPr/>
              <a:t>‹#›</a:t>
            </a:fld>
            <a:endParaRPr lang="en-US"/>
          </a:p>
        </p:txBody>
      </p:sp>
    </p:spTree>
    <p:extLst>
      <p:ext uri="{BB962C8B-B14F-4D97-AF65-F5344CB8AC3E}">
        <p14:creationId xmlns:p14="http://schemas.microsoft.com/office/powerpoint/2010/main" val="3937152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CC4DD6-DEA7-4901-ADB3-0442A0114931}" type="datetimeFigureOut">
              <a:rPr lang="en-US" smtClean="0"/>
              <a:pPr/>
              <a:t>07/11/2022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C0C5C7-822F-4016-9310-1DBA626449B5}" type="slidenum">
              <a:rPr lang="en-US" smtClean="0"/>
              <a:pPr/>
              <a:t>‹#›</a:t>
            </a:fld>
            <a:endParaRPr lang="en-US"/>
          </a:p>
        </p:txBody>
      </p:sp>
    </p:spTree>
    <p:extLst>
      <p:ext uri="{BB962C8B-B14F-4D97-AF65-F5344CB8AC3E}">
        <p14:creationId xmlns:p14="http://schemas.microsoft.com/office/powerpoint/2010/main" val="4174963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hyperlink" Target="mailto:premfoundation2012@gmail.co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361"/>
            <a:ext cx="9144000" cy="6088039"/>
          </a:xfrm>
        </p:spPr>
        <p:txBody>
          <a:bodyPr anchor="t"/>
          <a:lstStyle/>
          <a:p>
            <a:r>
              <a:rPr lang="en-US" dirty="0" smtClean="0"/>
              <a:t/>
            </a:r>
            <a:br>
              <a:rPr lang="en-US" dirty="0" smtClean="0"/>
            </a:br>
            <a:r>
              <a:rPr lang="en-US" dirty="0" smtClean="0"/>
              <a:t/>
            </a:r>
            <a:br>
              <a:rPr lang="en-US" dirty="0" smtClean="0"/>
            </a:br>
            <a:r>
              <a:rPr lang="en-US" sz="9600" b="1" dirty="0" smtClean="0">
                <a:solidFill>
                  <a:srgbClr val="00B050"/>
                </a:solidFill>
              </a:rPr>
              <a:t>Well-Come</a:t>
            </a:r>
            <a:r>
              <a:rPr lang="en-US" dirty="0" smtClean="0"/>
              <a:t> </a:t>
            </a:r>
            <a:br>
              <a:rPr lang="en-US" dirty="0" smtClean="0"/>
            </a:br>
            <a:r>
              <a:rPr lang="en-US" dirty="0" smtClean="0"/>
              <a:t>         </a:t>
            </a:r>
            <a:r>
              <a:rPr lang="en-US" dirty="0"/>
              <a:t/>
            </a:r>
            <a:br>
              <a:rPr lang="en-US" dirty="0"/>
            </a:br>
            <a:r>
              <a:rPr lang="en-US" dirty="0" smtClean="0"/>
              <a:t>  </a:t>
            </a:r>
            <a:r>
              <a:rPr lang="en-US" sz="5400" b="1" dirty="0" err="1" smtClean="0">
                <a:solidFill>
                  <a:srgbClr val="C00000"/>
                </a:solidFill>
              </a:rPr>
              <a:t>Prem</a:t>
            </a:r>
            <a:r>
              <a:rPr lang="en-US" sz="5400" b="1" dirty="0" smtClean="0">
                <a:solidFill>
                  <a:srgbClr val="C00000"/>
                </a:solidFill>
              </a:rPr>
              <a:t> </a:t>
            </a:r>
            <a:r>
              <a:rPr lang="en-US" sz="5400" b="1" dirty="0" err="1" smtClean="0">
                <a:solidFill>
                  <a:srgbClr val="C00000"/>
                </a:solidFill>
              </a:rPr>
              <a:t>Foundation,Nashik</a:t>
            </a:r>
            <a:r>
              <a:rPr lang="en-US" dirty="0" smtClean="0"/>
              <a:t/>
            </a:r>
            <a:br>
              <a:rPr lang="en-US" dirty="0" smtClean="0"/>
            </a:br>
            <a:r>
              <a:rPr lang="en-US" sz="3000" b="1" dirty="0" smtClean="0"/>
              <a:t>(Participatory Research and Environment Management )</a:t>
            </a:r>
            <a:endParaRPr lang="en-US" sz="3000" b="1" dirty="0"/>
          </a:p>
        </p:txBody>
      </p:sp>
      <p:sp>
        <p:nvSpPr>
          <p:cNvPr id="3" name="Subtitle 2"/>
          <p:cNvSpPr>
            <a:spLocks noGrp="1"/>
          </p:cNvSpPr>
          <p:nvPr>
            <p:ph type="subTitle" idx="1"/>
          </p:nvPr>
        </p:nvSpPr>
        <p:spPr>
          <a:xfrm>
            <a:off x="7467600" y="6248400"/>
            <a:ext cx="1219200" cy="304800"/>
          </a:xfrm>
        </p:spPr>
        <p:txBody>
          <a:bodyPr>
            <a:normAutofit fontScale="47500" lnSpcReduction="20000"/>
          </a:bodyPr>
          <a:lstStyle/>
          <a:p>
            <a:endParaRPr lang="en-US" dirty="0"/>
          </a:p>
        </p:txBody>
      </p:sp>
    </p:spTree>
    <p:extLst>
      <p:ext uri="{BB962C8B-B14F-4D97-AF65-F5344CB8AC3E}">
        <p14:creationId xmlns:p14="http://schemas.microsoft.com/office/powerpoint/2010/main" val="1007480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graphicFrame>
        <p:nvGraphicFramePr>
          <p:cNvPr id="5" name="Table 4"/>
          <p:cNvGraphicFramePr>
            <a:graphicFrameLocks noGrp="1"/>
          </p:cNvGraphicFramePr>
          <p:nvPr>
            <p:extLst>
              <p:ext uri="{D42A27DB-BD31-4B8C-83A1-F6EECF244321}">
                <p14:modId xmlns:p14="http://schemas.microsoft.com/office/powerpoint/2010/main" val="87916961"/>
              </p:ext>
            </p:extLst>
          </p:nvPr>
        </p:nvGraphicFramePr>
        <p:xfrm>
          <a:off x="1219200" y="1066800"/>
          <a:ext cx="6477000" cy="4337227"/>
        </p:xfrm>
        <a:graphic>
          <a:graphicData uri="http://schemas.openxmlformats.org/drawingml/2006/table">
            <a:tbl>
              <a:tblPr>
                <a:tableStyleId>{775DCB02-9BB8-47FD-8907-85C794F793BA}</a:tableStyleId>
              </a:tblPr>
              <a:tblGrid>
                <a:gridCol w="838200"/>
                <a:gridCol w="2514600"/>
                <a:gridCol w="1371600"/>
                <a:gridCol w="1752600"/>
              </a:tblGrid>
              <a:tr h="573221">
                <a:tc>
                  <a:txBody>
                    <a:bodyPr/>
                    <a:lstStyle/>
                    <a:p>
                      <a:pPr algn="ctr" fontAlgn="b"/>
                      <a:r>
                        <a:rPr lang="mr-IN" sz="1400" b="1" u="none" strike="noStrike" dirty="0"/>
                        <a:t>अनु.क्र.</a:t>
                      </a:r>
                      <a:endParaRPr lang="mr-IN" sz="1400" b="1" i="0" u="none" strike="noStrike" dirty="0">
                        <a:solidFill>
                          <a:schemeClr val="tx1"/>
                        </a:solidFill>
                        <a:latin typeface="Calibri"/>
                      </a:endParaRPr>
                    </a:p>
                  </a:txBody>
                  <a:tcPr marL="9525" marR="9525" marT="9525" marB="0" anchor="ctr"/>
                </a:tc>
                <a:tc>
                  <a:txBody>
                    <a:bodyPr/>
                    <a:lstStyle/>
                    <a:p>
                      <a:pPr algn="ctr" fontAlgn="b"/>
                      <a:r>
                        <a:rPr lang="mr-IN" sz="1400" b="1" u="none" strike="noStrike" dirty="0" smtClean="0"/>
                        <a:t>व्यवसयाचा </a:t>
                      </a:r>
                      <a:r>
                        <a:rPr lang="mr-IN" sz="1400" b="1" u="none" strike="noStrike" dirty="0"/>
                        <a:t>प्रकार</a:t>
                      </a:r>
                      <a:endParaRPr lang="mr-IN" sz="1400" b="1" i="0" u="none" strike="noStrike" dirty="0">
                        <a:solidFill>
                          <a:schemeClr val="tx1"/>
                        </a:solidFill>
                        <a:latin typeface="Calibri"/>
                      </a:endParaRPr>
                    </a:p>
                  </a:txBody>
                  <a:tcPr marL="9525" marR="9525" marT="9525" marB="0" anchor="ctr"/>
                </a:tc>
                <a:tc>
                  <a:txBody>
                    <a:bodyPr/>
                    <a:lstStyle/>
                    <a:p>
                      <a:pPr algn="ctr" fontAlgn="b"/>
                      <a:r>
                        <a:rPr lang="mr-IN" sz="1400" b="1" u="none" strike="noStrike" dirty="0"/>
                        <a:t>एकुण </a:t>
                      </a:r>
                      <a:r>
                        <a:rPr lang="mr-IN" sz="1400" b="1" u="none" strike="noStrike" dirty="0" smtClean="0"/>
                        <a:t>व्यवसाय</a:t>
                      </a:r>
                      <a:endParaRPr lang="mr-IN" sz="1400" b="1" i="0" u="none" strike="noStrike" dirty="0">
                        <a:solidFill>
                          <a:schemeClr val="tx1"/>
                        </a:solidFill>
                        <a:latin typeface="Calibri"/>
                      </a:endParaRPr>
                    </a:p>
                  </a:txBody>
                  <a:tcPr marL="9525" marR="9525" marT="9525" marB="0" anchor="ctr"/>
                </a:tc>
                <a:tc>
                  <a:txBody>
                    <a:bodyPr/>
                    <a:lstStyle/>
                    <a:p>
                      <a:pPr algn="ctr" fontAlgn="b"/>
                      <a:r>
                        <a:rPr lang="mr-IN" sz="1400" b="1" u="none" strike="noStrike" dirty="0"/>
                        <a:t>वाटप रक्कम</a:t>
                      </a:r>
                      <a:endParaRPr lang="mr-IN" sz="1400" b="1" i="0" u="none" strike="noStrike" dirty="0">
                        <a:solidFill>
                          <a:schemeClr val="tx1"/>
                        </a:solidFill>
                        <a:latin typeface="Calibri"/>
                      </a:endParaRPr>
                    </a:p>
                  </a:txBody>
                  <a:tcPr marL="9525" marR="9525" marT="9525" marB="0" anchor="ctr"/>
                </a:tc>
              </a:tr>
              <a:tr h="692482">
                <a:tc>
                  <a:txBody>
                    <a:bodyPr/>
                    <a:lstStyle/>
                    <a:p>
                      <a:pPr algn="ctr" fontAlgn="ctr"/>
                      <a:r>
                        <a:rPr lang="mr-IN" sz="1400" u="none" strike="noStrike" dirty="0"/>
                        <a:t>१</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dirty="0"/>
                        <a:t>कुक्कुट पालन व्यवसाय</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dirty="0"/>
                        <a:t>६०</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dirty="0"/>
                        <a:t>४१९५००</a:t>
                      </a:r>
                      <a:endParaRPr lang="mr-IN" sz="1400" b="1" i="0" u="none" strike="noStrike" dirty="0">
                        <a:solidFill>
                          <a:schemeClr val="tx1"/>
                        </a:solidFill>
                        <a:latin typeface="Mangal"/>
                      </a:endParaRPr>
                    </a:p>
                  </a:txBody>
                  <a:tcPr marL="9525" marR="9525" marT="9525" marB="0" anchor="ctr"/>
                </a:tc>
              </a:tr>
              <a:tr h="557833">
                <a:tc>
                  <a:txBody>
                    <a:bodyPr/>
                    <a:lstStyle/>
                    <a:p>
                      <a:pPr algn="ctr" fontAlgn="ctr"/>
                      <a:r>
                        <a:rPr lang="mr-IN" sz="1400" u="none" strike="noStrike"/>
                        <a:t>२</a:t>
                      </a:r>
                      <a:endParaRPr lang="mr-IN" sz="1400" b="1" i="0" u="none" strike="noStrike">
                        <a:solidFill>
                          <a:schemeClr val="tx1"/>
                        </a:solidFill>
                        <a:latin typeface="Mangal"/>
                      </a:endParaRPr>
                    </a:p>
                  </a:txBody>
                  <a:tcPr marL="9525" marR="9525" marT="9525" marB="0" anchor="ctr"/>
                </a:tc>
                <a:tc>
                  <a:txBody>
                    <a:bodyPr/>
                    <a:lstStyle/>
                    <a:p>
                      <a:pPr algn="ctr" fontAlgn="ctr"/>
                      <a:r>
                        <a:rPr lang="mr-IN" sz="1400" u="none" strike="noStrike" dirty="0"/>
                        <a:t>शेळी पालन व्यावसाय</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dirty="0"/>
                        <a:t>९६</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dirty="0"/>
                        <a:t>६६४९००</a:t>
                      </a:r>
                      <a:endParaRPr lang="mr-IN" sz="1400" b="1" i="0" u="none" strike="noStrike" dirty="0">
                        <a:solidFill>
                          <a:schemeClr val="tx1"/>
                        </a:solidFill>
                        <a:latin typeface="Mangal"/>
                      </a:endParaRPr>
                    </a:p>
                  </a:txBody>
                  <a:tcPr marL="9525" marR="9525" marT="9525" marB="0" anchor="ctr"/>
                </a:tc>
              </a:tr>
              <a:tr h="557833">
                <a:tc>
                  <a:txBody>
                    <a:bodyPr/>
                    <a:lstStyle/>
                    <a:p>
                      <a:pPr algn="ctr" fontAlgn="ctr"/>
                      <a:r>
                        <a:rPr lang="mr-IN" sz="1400" u="none" strike="noStrike"/>
                        <a:t>३</a:t>
                      </a:r>
                      <a:endParaRPr lang="mr-IN" sz="1400" b="1" i="0" u="none" strike="noStrike">
                        <a:solidFill>
                          <a:schemeClr val="tx1"/>
                        </a:solidFill>
                        <a:latin typeface="Mangal"/>
                      </a:endParaRPr>
                    </a:p>
                  </a:txBody>
                  <a:tcPr marL="9525" marR="9525" marT="9525" marB="0" anchor="ctr"/>
                </a:tc>
                <a:tc>
                  <a:txBody>
                    <a:bodyPr/>
                    <a:lstStyle/>
                    <a:p>
                      <a:pPr algn="ctr" fontAlgn="ctr"/>
                      <a:r>
                        <a:rPr lang="mr-IN" sz="1400" u="none" strike="noStrike" dirty="0"/>
                        <a:t>दुग्ध व्यवासाय</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a:t>१६</a:t>
                      </a:r>
                      <a:endParaRPr lang="mr-IN" sz="1400" b="1" i="0" u="none" strike="noStrike">
                        <a:solidFill>
                          <a:schemeClr val="tx1"/>
                        </a:solidFill>
                        <a:latin typeface="Mangal"/>
                      </a:endParaRPr>
                    </a:p>
                  </a:txBody>
                  <a:tcPr marL="9525" marR="9525" marT="9525" marB="0" anchor="ctr"/>
                </a:tc>
                <a:tc>
                  <a:txBody>
                    <a:bodyPr/>
                    <a:lstStyle/>
                    <a:p>
                      <a:pPr algn="ctr" fontAlgn="ctr"/>
                      <a:r>
                        <a:rPr lang="mr-IN" sz="1400" u="none" strike="noStrike" dirty="0"/>
                        <a:t>१४४५००</a:t>
                      </a:r>
                      <a:endParaRPr lang="mr-IN" sz="1400" b="1" i="0" u="none" strike="noStrike" dirty="0">
                        <a:solidFill>
                          <a:schemeClr val="tx1"/>
                        </a:solidFill>
                        <a:latin typeface="Mangal"/>
                      </a:endParaRPr>
                    </a:p>
                  </a:txBody>
                  <a:tcPr marL="9525" marR="9525" marT="9525" marB="0" anchor="ctr"/>
                </a:tc>
              </a:tr>
              <a:tr h="654011">
                <a:tc>
                  <a:txBody>
                    <a:bodyPr/>
                    <a:lstStyle/>
                    <a:p>
                      <a:pPr algn="ctr" fontAlgn="ctr"/>
                      <a:r>
                        <a:rPr lang="mr-IN" sz="1400" u="none" strike="noStrike"/>
                        <a:t>४</a:t>
                      </a:r>
                      <a:endParaRPr lang="mr-IN" sz="1400" b="1" i="0" u="none" strike="noStrike">
                        <a:solidFill>
                          <a:schemeClr val="tx1"/>
                        </a:solidFill>
                        <a:latin typeface="Mangal"/>
                      </a:endParaRPr>
                    </a:p>
                  </a:txBody>
                  <a:tcPr marL="9525" marR="9525" marT="9525" marB="0" anchor="ctr"/>
                </a:tc>
                <a:tc>
                  <a:txBody>
                    <a:bodyPr/>
                    <a:lstStyle/>
                    <a:p>
                      <a:pPr algn="ctr" fontAlgn="ctr"/>
                      <a:r>
                        <a:rPr lang="mr-IN" sz="1400" u="none" strike="noStrike" dirty="0"/>
                        <a:t>शेती आधारीत व्यवसाय</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a:t>१७</a:t>
                      </a:r>
                      <a:endParaRPr lang="mr-IN" sz="1400" b="1" i="0" u="none" strike="noStrike">
                        <a:solidFill>
                          <a:schemeClr val="tx1"/>
                        </a:solidFill>
                        <a:latin typeface="Mangal"/>
                      </a:endParaRPr>
                    </a:p>
                  </a:txBody>
                  <a:tcPr marL="9525" marR="9525" marT="9525" marB="0" anchor="ctr"/>
                </a:tc>
                <a:tc>
                  <a:txBody>
                    <a:bodyPr/>
                    <a:lstStyle/>
                    <a:p>
                      <a:pPr algn="ctr" fontAlgn="ctr"/>
                      <a:r>
                        <a:rPr lang="mr-IN" sz="1400" u="none" strike="noStrike" dirty="0"/>
                        <a:t>११९५००</a:t>
                      </a:r>
                      <a:endParaRPr lang="mr-IN" sz="1400" b="1" i="0" u="none" strike="noStrike" dirty="0">
                        <a:solidFill>
                          <a:schemeClr val="tx1"/>
                        </a:solidFill>
                        <a:latin typeface="Mangal"/>
                      </a:endParaRPr>
                    </a:p>
                  </a:txBody>
                  <a:tcPr marL="9525" marR="9525" marT="9525" marB="0" anchor="ctr"/>
                </a:tc>
              </a:tr>
              <a:tr h="327005">
                <a:tc>
                  <a:txBody>
                    <a:bodyPr/>
                    <a:lstStyle/>
                    <a:p>
                      <a:pPr algn="ctr" fontAlgn="ctr"/>
                      <a:r>
                        <a:rPr lang="mr-IN" sz="1400" u="none" strike="noStrike"/>
                        <a:t>५</a:t>
                      </a:r>
                      <a:endParaRPr lang="mr-IN" sz="1400" b="1" i="0" u="none" strike="noStrike">
                        <a:solidFill>
                          <a:schemeClr val="tx1"/>
                        </a:solidFill>
                        <a:latin typeface="Mangal"/>
                      </a:endParaRPr>
                    </a:p>
                  </a:txBody>
                  <a:tcPr marL="9525" marR="9525" marT="9525" marB="0" anchor="ctr"/>
                </a:tc>
                <a:tc>
                  <a:txBody>
                    <a:bodyPr/>
                    <a:lstStyle/>
                    <a:p>
                      <a:pPr algn="ctr" fontAlgn="ctr"/>
                      <a:r>
                        <a:rPr lang="mr-IN" sz="1400" u="none" strike="noStrike" dirty="0"/>
                        <a:t>सेवा आधारीत व्यवसाय</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a:t>६३</a:t>
                      </a:r>
                      <a:endParaRPr lang="mr-IN" sz="1400" b="1" i="0" u="none" strike="noStrike">
                        <a:solidFill>
                          <a:schemeClr val="tx1"/>
                        </a:solidFill>
                        <a:latin typeface="Mangal"/>
                      </a:endParaRPr>
                    </a:p>
                  </a:txBody>
                  <a:tcPr marL="9525" marR="9525" marT="9525" marB="0" anchor="ctr"/>
                </a:tc>
                <a:tc>
                  <a:txBody>
                    <a:bodyPr/>
                    <a:lstStyle/>
                    <a:p>
                      <a:pPr algn="ctr" fontAlgn="ctr"/>
                      <a:r>
                        <a:rPr lang="mr-IN" sz="1400" u="none" strike="noStrike" dirty="0"/>
                        <a:t>४६५५००</a:t>
                      </a:r>
                      <a:endParaRPr lang="mr-IN" sz="1400" b="1" i="0" u="none" strike="noStrike" dirty="0">
                        <a:solidFill>
                          <a:schemeClr val="tx1"/>
                        </a:solidFill>
                        <a:latin typeface="Mangal"/>
                      </a:endParaRPr>
                    </a:p>
                  </a:txBody>
                  <a:tcPr marL="9525" marR="9525" marT="9525" marB="0" anchor="ctr"/>
                </a:tc>
              </a:tr>
              <a:tr h="327005">
                <a:tc>
                  <a:txBody>
                    <a:bodyPr/>
                    <a:lstStyle/>
                    <a:p>
                      <a:pPr algn="ctr" fontAlgn="ctr"/>
                      <a:r>
                        <a:rPr lang="mr-IN" sz="1400" u="none" strike="noStrike" dirty="0" smtClean="0"/>
                        <a:t>६</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dirty="0" smtClean="0"/>
                        <a:t>सामाईक व्यवसायासाठी निधी वाटप </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dirty="0" smtClean="0"/>
                        <a:t>५</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u="none" strike="noStrike" dirty="0" smtClean="0"/>
                        <a:t>५०००००</a:t>
                      </a:r>
                      <a:endParaRPr lang="mr-IN" sz="1400" b="1" i="0" u="none" strike="noStrike" dirty="0">
                        <a:solidFill>
                          <a:schemeClr val="tx1"/>
                        </a:solidFill>
                        <a:latin typeface="Mangal"/>
                      </a:endParaRPr>
                    </a:p>
                  </a:txBody>
                  <a:tcPr marL="9525" marR="9525" marT="9525" marB="0" anchor="ctr"/>
                </a:tc>
              </a:tr>
              <a:tr h="538597">
                <a:tc>
                  <a:txBody>
                    <a:bodyPr/>
                    <a:lstStyle/>
                    <a:p>
                      <a:pPr algn="ctr" fontAlgn="ctr"/>
                      <a:r>
                        <a:rPr lang="en-US" sz="1400" u="none" strike="noStrike"/>
                        <a:t> </a:t>
                      </a:r>
                      <a:endParaRPr lang="en-US" sz="1400" b="1" i="0" u="none" strike="noStrike">
                        <a:solidFill>
                          <a:schemeClr val="tx1"/>
                        </a:solidFill>
                        <a:latin typeface="Mangal"/>
                      </a:endParaRPr>
                    </a:p>
                  </a:txBody>
                  <a:tcPr marL="9525" marR="9525" marT="9525" marB="0" anchor="ctr"/>
                </a:tc>
                <a:tc>
                  <a:txBody>
                    <a:bodyPr/>
                    <a:lstStyle/>
                    <a:p>
                      <a:pPr algn="ctr" fontAlgn="ctr"/>
                      <a:r>
                        <a:rPr lang="mr-IN" sz="1400" b="1" u="none" strike="noStrike" dirty="0"/>
                        <a:t>एकूण</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b="1" u="none" strike="noStrike" dirty="0" smtClean="0"/>
                        <a:t>२५८</a:t>
                      </a:r>
                      <a:endParaRPr lang="mr-IN" sz="1400" b="1" i="0" u="none" strike="noStrike" dirty="0">
                        <a:solidFill>
                          <a:schemeClr val="tx1"/>
                        </a:solidFill>
                        <a:latin typeface="Mangal"/>
                      </a:endParaRPr>
                    </a:p>
                  </a:txBody>
                  <a:tcPr marL="9525" marR="9525" marT="9525" marB="0" anchor="ctr"/>
                </a:tc>
                <a:tc>
                  <a:txBody>
                    <a:bodyPr/>
                    <a:lstStyle/>
                    <a:p>
                      <a:pPr algn="ctr" fontAlgn="ctr"/>
                      <a:r>
                        <a:rPr lang="mr-IN" sz="1400" b="1" u="none" strike="noStrike" dirty="0" smtClean="0"/>
                        <a:t>२२७६४००</a:t>
                      </a:r>
                      <a:endParaRPr lang="mr-IN" sz="1400" b="1" i="0" u="none" strike="noStrike" dirty="0">
                        <a:solidFill>
                          <a:schemeClr val="tx1"/>
                        </a:solidFill>
                        <a:latin typeface="Mangal"/>
                      </a:endParaRPr>
                    </a:p>
                  </a:txBody>
                  <a:tcPr marL="9525" marR="9525" marT="9525" marB="0" anchor="ctr"/>
                </a:tc>
              </a:tr>
            </a:tbl>
          </a:graphicData>
        </a:graphic>
      </p:graphicFrame>
      <p:sp>
        <p:nvSpPr>
          <p:cNvPr id="6" name="TextBox 5"/>
          <p:cNvSpPr txBox="1"/>
          <p:nvPr/>
        </p:nvSpPr>
        <p:spPr>
          <a:xfrm>
            <a:off x="2514600" y="304800"/>
            <a:ext cx="3429000" cy="369332"/>
          </a:xfrm>
          <a:prstGeom prst="rect">
            <a:avLst/>
          </a:prstGeom>
          <a:noFill/>
        </p:spPr>
        <p:txBody>
          <a:bodyPr wrap="square" rtlCol="0">
            <a:spAutoFit/>
          </a:bodyPr>
          <a:lstStyle/>
          <a:p>
            <a:pPr algn="ctr"/>
            <a:r>
              <a:rPr lang="mr-IN" b="1" dirty="0" smtClean="0"/>
              <a:t>व्यवसाय निहाय निधी वाटप </a:t>
            </a:r>
            <a:endParaRPr lang="en-US"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mr-IN" dirty="0" smtClean="0"/>
              <a:t/>
            </a:r>
            <a:br>
              <a:rPr lang="mr-IN" dirty="0" smtClean="0"/>
            </a:br>
            <a:r>
              <a:rPr lang="mr-IN" sz="4000" b="1" dirty="0" smtClean="0"/>
              <a:t>संस्थेचे पुढील नियोजन</a:t>
            </a:r>
            <a:r>
              <a:rPr lang="mr-IN" dirty="0" smtClean="0"/>
              <a:t> </a:t>
            </a:r>
            <a:br>
              <a:rPr lang="mr-IN" dirty="0" smtClean="0"/>
            </a:br>
            <a:endParaRPr lang="en-US" dirty="0"/>
          </a:p>
        </p:txBody>
      </p:sp>
      <p:sp>
        <p:nvSpPr>
          <p:cNvPr id="3" name="Content Placeholder 2"/>
          <p:cNvSpPr>
            <a:spLocks noGrp="1"/>
          </p:cNvSpPr>
          <p:nvPr>
            <p:ph idx="1"/>
          </p:nvPr>
        </p:nvSpPr>
        <p:spPr>
          <a:xfrm>
            <a:off x="490182" y="838200"/>
            <a:ext cx="8229600" cy="5592763"/>
          </a:xfrm>
        </p:spPr>
        <p:txBody>
          <a:bodyPr>
            <a:normAutofit/>
          </a:bodyPr>
          <a:lstStyle/>
          <a:p>
            <a:r>
              <a:rPr lang="mr-IN" sz="2200" dirty="0" smtClean="0"/>
              <a:t>संस्थेद्वारा नोंदणीकृत”नारी आदिवासी महिला कृषी उत्पादक कंपनी” च्या कामास वेग देवुन कृषी विषयक उद्योग/व्यवसाय वाढीस लावणे </a:t>
            </a:r>
          </a:p>
          <a:p>
            <a:r>
              <a:rPr lang="mr-IN" sz="2200" dirty="0" smtClean="0"/>
              <a:t>संस्थेद्वारा नोंदणीकृत “नारी शहरी व ग्रामीण निधी बँकेच्या” कामास चालना देवुन महिलांना आर्थिक साक्षरते बरोबरच आर्थिकदृष्ट्या सक्षम करणे. </a:t>
            </a:r>
          </a:p>
          <a:p>
            <a:r>
              <a:rPr lang="mr-IN" sz="2200" dirty="0" smtClean="0"/>
              <a:t>म.गां.रा.ग्रा.रो.ह.यो.च्या माध्यमातुन “पाणलोट क्षेत्र विकासाचा आराखडा” बनवुन गाव विकासास चालना देणे</a:t>
            </a:r>
          </a:p>
          <a:p>
            <a:r>
              <a:rPr lang="mr-IN" sz="2200" dirty="0" smtClean="0"/>
              <a:t>आदिवासी बहुल क्षेत्रातील पेसा कायद्या अंतर्गतच्या ग्रा.प.च्या पेसा निधीच्या मदतीने “रोजगार उभारणी विषयक क्षमता बांधणी प्रशिक्षण व उद्योग/व्यवसाय उभारणी” साठीचे प्रयत्न करणे </a:t>
            </a:r>
          </a:p>
          <a:p>
            <a:r>
              <a:rPr lang="mr-IN" sz="2200" dirty="0" smtClean="0"/>
              <a:t>शासनाच्या विविध विभागांचा समन्वय घडवून आणुन “शासकीय योजनांचा लाभ” जास्तीत जास्त लोकांना मिळवुन देण्यासाठी प्रयत्न करणे</a:t>
            </a:r>
          </a:p>
          <a:p>
            <a:r>
              <a:rPr lang="mr-IN" sz="2200" dirty="0" smtClean="0"/>
              <a:t>गावपातळी वरील जास्तीत जास्त युवती-महिलांना “डिजिटल सखी” चे प्रशिक्षण देवुन </a:t>
            </a:r>
            <a:r>
              <a:rPr lang="mr-IN" sz="2200" dirty="0"/>
              <a:t>युवती-महिलांना</a:t>
            </a:r>
            <a:r>
              <a:rPr lang="mr-IN" sz="2200" dirty="0" smtClean="0"/>
              <a:t> “डिजिटल साक्षर करणे.इ.</a:t>
            </a:r>
            <a:endParaRPr lang="en-US" sz="2200" dirty="0"/>
          </a:p>
        </p:txBody>
      </p:sp>
    </p:spTree>
    <p:extLst>
      <p:ext uri="{BB962C8B-B14F-4D97-AF65-F5344CB8AC3E}">
        <p14:creationId xmlns:p14="http://schemas.microsoft.com/office/powerpoint/2010/main" val="263741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pic>
        <p:nvPicPr>
          <p:cNvPr id="5" name="Picture 4" descr="C:\Users\kekar\OneDrive\Desktop\AFARM 10 jule  2021\20190905_12082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143000"/>
            <a:ext cx="3429000" cy="2286000"/>
          </a:xfrm>
          <a:prstGeom prst="rect">
            <a:avLst/>
          </a:prstGeom>
          <a:ln>
            <a:noFill/>
          </a:ln>
          <a:effectLst>
            <a:outerShdw blurRad="292100" dist="139700" dir="2700000" algn="tl" rotWithShape="0">
              <a:srgbClr val="333333">
                <a:alpha val="65000"/>
              </a:srgbClr>
            </a:outerShdw>
          </a:effectLst>
        </p:spPr>
      </p:pic>
      <p:pic>
        <p:nvPicPr>
          <p:cNvPr id="6" name="Picture 5" descr="C:\Users\kekar\OneDrive\Desktop\AFARM 10 jule  2021\IMG20191126210736.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1143000"/>
            <a:ext cx="3581400" cy="2286000"/>
          </a:xfrm>
          <a:prstGeom prst="rect">
            <a:avLst/>
          </a:prstGeom>
          <a:ln>
            <a:noFill/>
          </a:ln>
          <a:effectLst>
            <a:outerShdw blurRad="292100" dist="139700" dir="2700000" algn="tl" rotWithShape="0">
              <a:srgbClr val="333333">
                <a:alpha val="65000"/>
              </a:srgbClr>
            </a:outerShdw>
          </a:effectLst>
        </p:spPr>
      </p:pic>
      <p:pic>
        <p:nvPicPr>
          <p:cNvPr id="7" name="Picture 6" descr="C:\Users\kekar\OneDrive\Desktop\AFARM 10 jule  2021\IMG-20210720-WA0038.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3886200"/>
            <a:ext cx="3429000" cy="2209800"/>
          </a:xfrm>
          <a:prstGeom prst="rect">
            <a:avLst/>
          </a:prstGeom>
          <a:ln>
            <a:noFill/>
          </a:ln>
          <a:effectLst>
            <a:outerShdw blurRad="292100" dist="139700" dir="2700000" algn="tl" rotWithShape="0">
              <a:srgbClr val="333333">
                <a:alpha val="65000"/>
              </a:srgbClr>
            </a:outerShdw>
          </a:effectLst>
        </p:spPr>
      </p:pic>
      <p:pic>
        <p:nvPicPr>
          <p:cNvPr id="8" name="Picture 7" descr="C:\Users\kekar\OneDrive\Desktop\AFARM 10 jule  2021\IMG-20210720-WA0039.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3810000"/>
            <a:ext cx="3581400" cy="22098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2523130" y="385549"/>
            <a:ext cx="3352800" cy="381000"/>
          </a:xfrm>
          <a:prstGeom prst="rect">
            <a:avLst/>
          </a:prstGeom>
          <a:noFill/>
        </p:spPr>
        <p:txBody>
          <a:bodyPr wrap="square" rtlCol="0">
            <a:spAutoFit/>
          </a:bodyPr>
          <a:lstStyle/>
          <a:p>
            <a:pPr algn="ctr"/>
            <a:r>
              <a:rPr lang="mr-IN" b="1" dirty="0" smtClean="0">
                <a:latin typeface="+mj-lt"/>
              </a:rPr>
              <a:t>क्षमता बांधणी कार्यक्रम</a:t>
            </a:r>
            <a:r>
              <a:rPr lang="mr-IN" dirty="0" smtClean="0">
                <a:latin typeface="+mj-lt"/>
              </a:rPr>
              <a:t> </a:t>
            </a:r>
            <a:endParaRPr lang="en-US" dirty="0">
              <a:latin typeface="+mj-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pic>
        <p:nvPicPr>
          <p:cNvPr id="5" name="Picture 4" descr="C:\Users\kekar\OneDrive\Desktop\AFARM 10 jule  2021\IMG-20191218-WA008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592540"/>
            <a:ext cx="3581400" cy="2438400"/>
          </a:xfrm>
          <a:prstGeom prst="rect">
            <a:avLst/>
          </a:prstGeom>
          <a:ln>
            <a:noFill/>
          </a:ln>
          <a:effectLst>
            <a:outerShdw blurRad="292100" dist="139700" dir="2700000" algn="tl" rotWithShape="0">
              <a:srgbClr val="333333">
                <a:alpha val="65000"/>
              </a:srgbClr>
            </a:outerShdw>
          </a:effectLst>
        </p:spPr>
      </p:pic>
      <p:pic>
        <p:nvPicPr>
          <p:cNvPr id="6" name="Picture 5" descr="C:\Users\kekar\OneDrive\Desktop\AFARM 10 jule  2021\IMG-20210720-WA0047.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592540"/>
            <a:ext cx="3733800" cy="2438400"/>
          </a:xfrm>
          <a:prstGeom prst="rect">
            <a:avLst/>
          </a:prstGeom>
          <a:ln>
            <a:noFill/>
          </a:ln>
          <a:effectLst>
            <a:outerShdw blurRad="292100" dist="139700" dir="2700000" algn="tl" rotWithShape="0">
              <a:srgbClr val="333333">
                <a:alpha val="65000"/>
              </a:srgbClr>
            </a:outerShdw>
          </a:effectLst>
        </p:spPr>
      </p:pic>
      <p:pic>
        <p:nvPicPr>
          <p:cNvPr id="7" name="Picture 6" descr="C:\Users\kekar\OneDrive\Desktop\AFARM 10 jule  2021\IMG-20210720-WA004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3352800"/>
            <a:ext cx="3581400" cy="2514600"/>
          </a:xfrm>
          <a:prstGeom prst="rect">
            <a:avLst/>
          </a:prstGeom>
          <a:ln>
            <a:noFill/>
          </a:ln>
          <a:effectLst>
            <a:outerShdw blurRad="292100" dist="139700" dir="2700000" algn="tl" rotWithShape="0">
              <a:srgbClr val="333333">
                <a:alpha val="65000"/>
              </a:srgbClr>
            </a:outerShdw>
          </a:effectLst>
        </p:spPr>
      </p:pic>
      <p:pic>
        <p:nvPicPr>
          <p:cNvPr id="8" name="Picture 7" descr="C:\Users\kekar\OneDrive\Desktop\AFARM 10 jule  2021\IMG-20210720-WA0036.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600" y="3352800"/>
            <a:ext cx="3657600" cy="251460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543300" y="86014"/>
            <a:ext cx="2514600" cy="369332"/>
          </a:xfrm>
          <a:prstGeom prst="rect">
            <a:avLst/>
          </a:prstGeom>
          <a:noFill/>
        </p:spPr>
        <p:txBody>
          <a:bodyPr wrap="square" rtlCol="0">
            <a:spAutoFit/>
          </a:bodyPr>
          <a:lstStyle/>
          <a:p>
            <a:pPr algn="ctr"/>
            <a:r>
              <a:rPr lang="mr-IN" b="1" dirty="0" smtClean="0"/>
              <a:t>क्षमता बांधणी कार्यक्रम </a:t>
            </a:r>
            <a:endParaRPr lang="en-US"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pic>
        <p:nvPicPr>
          <p:cNvPr id="5" name="Picture 4" descr="C:\Users\User\Downloads\WhatsApp Image 2022-08-21 at 16.00.59 (4).jpeg"/>
          <p:cNvPicPr/>
          <p:nvPr/>
        </p:nvPicPr>
        <p:blipFill>
          <a:blip r:embed="rId3" cstate="print"/>
          <a:srcRect/>
          <a:stretch>
            <a:fillRect/>
          </a:stretch>
        </p:blipFill>
        <p:spPr bwMode="auto">
          <a:xfrm>
            <a:off x="4572000" y="677226"/>
            <a:ext cx="3429000" cy="2446973"/>
          </a:xfrm>
          <a:prstGeom prst="rect">
            <a:avLst/>
          </a:prstGeom>
          <a:ln>
            <a:noFill/>
          </a:ln>
          <a:effectLst>
            <a:outerShdw blurRad="292100" dist="139700" dir="2700000" algn="tl" rotWithShape="0">
              <a:srgbClr val="333333">
                <a:alpha val="65000"/>
              </a:srgbClr>
            </a:outerShdw>
          </a:effectLst>
        </p:spPr>
      </p:pic>
      <p:pic>
        <p:nvPicPr>
          <p:cNvPr id="7" name="Picture 6" descr="C:\Users\User\Downloads\WhatsApp Image 2022-08-21 at 16.00.59 (3).jpeg"/>
          <p:cNvPicPr/>
          <p:nvPr/>
        </p:nvPicPr>
        <p:blipFill>
          <a:blip r:embed="rId4"/>
          <a:srcRect/>
          <a:stretch>
            <a:fillRect/>
          </a:stretch>
        </p:blipFill>
        <p:spPr bwMode="auto">
          <a:xfrm>
            <a:off x="4648200" y="3505200"/>
            <a:ext cx="3429000" cy="2133600"/>
          </a:xfrm>
          <a:prstGeom prst="rect">
            <a:avLst/>
          </a:prstGeom>
          <a:ln>
            <a:noFill/>
          </a:ln>
          <a:effectLst>
            <a:outerShdw blurRad="292100" dist="139700" dir="2700000" algn="tl" rotWithShape="0">
              <a:srgbClr val="333333">
                <a:alpha val="65000"/>
              </a:srgbClr>
            </a:outerShdw>
          </a:effectLst>
        </p:spPr>
      </p:pic>
      <p:pic>
        <p:nvPicPr>
          <p:cNvPr id="8" name="Picture 7" descr="C:\Users\User\Downloads\WhatsApp Image 2022-08-21 at 16.00.58 (3).jpeg"/>
          <p:cNvPicPr/>
          <p:nvPr/>
        </p:nvPicPr>
        <p:blipFill>
          <a:blip r:embed="rId5"/>
          <a:srcRect/>
          <a:stretch>
            <a:fillRect/>
          </a:stretch>
        </p:blipFill>
        <p:spPr bwMode="auto">
          <a:xfrm>
            <a:off x="609600" y="677227"/>
            <a:ext cx="3525520" cy="244697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flipH="1">
            <a:off x="3048000" y="304800"/>
            <a:ext cx="3244269" cy="369332"/>
          </a:xfrm>
          <a:prstGeom prst="rect">
            <a:avLst/>
          </a:prstGeom>
          <a:noFill/>
        </p:spPr>
        <p:txBody>
          <a:bodyPr wrap="square" rtlCol="0">
            <a:spAutoFit/>
          </a:bodyPr>
          <a:lstStyle/>
          <a:p>
            <a:pPr algn="ctr"/>
            <a:r>
              <a:rPr lang="mr-IN" b="1" dirty="0"/>
              <a:t>क्षमता बांधणी कार्यक्रम </a:t>
            </a:r>
            <a:endParaRPr lang="en-US" b="1" dirty="0"/>
          </a:p>
        </p:txBody>
      </p:sp>
      <p:pic>
        <p:nvPicPr>
          <p:cNvPr id="3074" name="Picture 2" descr="F:\20181225_162137.jpg"/>
          <p:cNvPicPr>
            <a:picLocks noChangeAspect="1" noChangeArrowheads="1"/>
          </p:cNvPicPr>
          <p:nvPr/>
        </p:nvPicPr>
        <p:blipFill>
          <a:blip r:embed="rId6" cstate="print"/>
          <a:srcRect/>
          <a:stretch>
            <a:fillRect/>
          </a:stretch>
        </p:blipFill>
        <p:spPr bwMode="auto">
          <a:xfrm>
            <a:off x="685800" y="3429000"/>
            <a:ext cx="3505200" cy="2133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grpSp>
        <p:nvGrpSpPr>
          <p:cNvPr id="10" name="Group 9"/>
          <p:cNvGrpSpPr/>
          <p:nvPr/>
        </p:nvGrpSpPr>
        <p:grpSpPr>
          <a:xfrm>
            <a:off x="457200" y="762000"/>
            <a:ext cx="7859488" cy="5524500"/>
            <a:chOff x="312317" y="381000"/>
            <a:chExt cx="7859488" cy="5524500"/>
          </a:xfrm>
        </p:grpSpPr>
        <p:pic>
          <p:nvPicPr>
            <p:cNvPr id="5" name="Picture 2"/>
            <p:cNvPicPr>
              <a:picLocks noChangeAspect="1" noChangeArrowheads="1"/>
            </p:cNvPicPr>
            <p:nvPr/>
          </p:nvPicPr>
          <p:blipFill>
            <a:blip r:embed="rId3"/>
            <a:srcRect/>
            <a:stretch>
              <a:fillRect/>
            </a:stretch>
          </p:blipFill>
          <p:spPr bwMode="auto">
            <a:xfrm>
              <a:off x="312317" y="381000"/>
              <a:ext cx="3650084" cy="2390905"/>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4343400" y="381000"/>
              <a:ext cx="3828405" cy="2438400"/>
            </a:xfrm>
            <a:prstGeom prst="rect">
              <a:avLst/>
            </a:prstGeom>
            <a:noFill/>
            <a:ln w="9525">
              <a:noFill/>
              <a:miter lim="800000"/>
              <a:headEnd/>
              <a:tailEnd/>
            </a:ln>
            <a:effectLst/>
          </p:spPr>
        </p:pic>
        <p:pic>
          <p:nvPicPr>
            <p:cNvPr id="7" name="Picture 4"/>
            <p:cNvPicPr>
              <a:picLocks noChangeAspect="1" noChangeArrowheads="1"/>
            </p:cNvPicPr>
            <p:nvPr/>
          </p:nvPicPr>
          <p:blipFill>
            <a:blip r:embed="rId5"/>
            <a:srcRect/>
            <a:stretch>
              <a:fillRect/>
            </a:stretch>
          </p:blipFill>
          <p:spPr bwMode="auto">
            <a:xfrm>
              <a:off x="312317" y="3200400"/>
              <a:ext cx="3650084" cy="2705100"/>
            </a:xfrm>
            <a:prstGeom prst="rect">
              <a:avLst/>
            </a:prstGeom>
            <a:noFill/>
            <a:ln w="9525">
              <a:noFill/>
              <a:miter lim="800000"/>
              <a:headEnd/>
              <a:tailEnd/>
            </a:ln>
            <a:effectLst/>
          </p:spPr>
        </p:pic>
        <p:pic>
          <p:nvPicPr>
            <p:cNvPr id="8" name="Picture 7" descr="C:\Users\kekar\OneDrive\Desktop\AFARM 10 jule  2021\IMG-20210720-WA0033.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3400" y="3200400"/>
              <a:ext cx="3805660" cy="2705100"/>
            </a:xfrm>
            <a:prstGeom prst="rect">
              <a:avLst/>
            </a:prstGeom>
            <a:noFill/>
            <a:ln>
              <a:noFill/>
            </a:ln>
          </p:spPr>
        </p:pic>
      </p:grpSp>
      <p:sp>
        <p:nvSpPr>
          <p:cNvPr id="9" name="TextBox 8"/>
          <p:cNvSpPr txBox="1"/>
          <p:nvPr/>
        </p:nvSpPr>
        <p:spPr>
          <a:xfrm>
            <a:off x="2590800" y="228600"/>
            <a:ext cx="3505200" cy="369332"/>
          </a:xfrm>
          <a:prstGeom prst="rect">
            <a:avLst/>
          </a:prstGeom>
          <a:noFill/>
        </p:spPr>
        <p:txBody>
          <a:bodyPr wrap="square" rtlCol="0">
            <a:spAutoFit/>
          </a:bodyPr>
          <a:lstStyle/>
          <a:p>
            <a:r>
              <a:rPr lang="mr-IN" b="1" dirty="0" smtClean="0"/>
              <a:t>तांदूळ विक्री व्यवसाय </a:t>
            </a:r>
            <a:r>
              <a:rPr lang="mr-IN" b="1" dirty="0"/>
              <a:t>उभारणी</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grpSp>
        <p:nvGrpSpPr>
          <p:cNvPr id="10" name="Group 9"/>
          <p:cNvGrpSpPr/>
          <p:nvPr/>
        </p:nvGrpSpPr>
        <p:grpSpPr>
          <a:xfrm>
            <a:off x="762000" y="914400"/>
            <a:ext cx="7467600" cy="5486401"/>
            <a:chOff x="609600" y="533400"/>
            <a:chExt cx="7467600" cy="5486401"/>
          </a:xfrm>
        </p:grpSpPr>
        <p:pic>
          <p:nvPicPr>
            <p:cNvPr id="5" name="Picture 2"/>
            <p:cNvPicPr>
              <a:picLocks noChangeAspect="1" noChangeArrowheads="1"/>
            </p:cNvPicPr>
            <p:nvPr/>
          </p:nvPicPr>
          <p:blipFill>
            <a:blip r:embed="rId3"/>
            <a:srcRect/>
            <a:stretch>
              <a:fillRect/>
            </a:stretch>
          </p:blipFill>
          <p:spPr bwMode="auto">
            <a:xfrm>
              <a:off x="4457700" y="3429000"/>
              <a:ext cx="3581400" cy="25908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noChangeArrowheads="1"/>
            </p:cNvPicPr>
            <p:nvPr/>
          </p:nvPicPr>
          <p:blipFill>
            <a:blip r:embed="rId4"/>
            <a:srcRect/>
            <a:stretch>
              <a:fillRect/>
            </a:stretch>
          </p:blipFill>
          <p:spPr bwMode="auto">
            <a:xfrm>
              <a:off x="4419600" y="533400"/>
              <a:ext cx="3657600" cy="2590801"/>
            </a:xfrm>
            <a:prstGeom prst="rect">
              <a:avLst/>
            </a:prstGeom>
            <a:ln>
              <a:noFill/>
            </a:ln>
            <a:effectLst>
              <a:outerShdw blurRad="292100" dist="139700" dir="2700000" algn="tl" rotWithShape="0">
                <a:srgbClr val="333333">
                  <a:alpha val="65000"/>
                </a:srgbClr>
              </a:outerShdw>
            </a:effectLst>
          </p:spPr>
        </p:pic>
        <p:pic>
          <p:nvPicPr>
            <p:cNvPr id="7" name="Picture 6" descr="C:\Users\kekar\OneDrive\Desktop\AFARM 10 jule  2021\IMG-20210720-WA003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533400"/>
              <a:ext cx="3581400" cy="2590801"/>
            </a:xfrm>
            <a:prstGeom prst="rect">
              <a:avLst/>
            </a:prstGeom>
            <a:ln>
              <a:noFill/>
            </a:ln>
            <a:effectLst>
              <a:outerShdw blurRad="292100" dist="139700" dir="2700000" algn="tl" rotWithShape="0">
                <a:srgbClr val="333333">
                  <a:alpha val="65000"/>
                </a:srgbClr>
              </a:outerShdw>
            </a:effectLst>
          </p:spPr>
        </p:pic>
        <p:pic>
          <p:nvPicPr>
            <p:cNvPr id="8" name="Picture 7" descr="C:\Users\User\Downloads\WhatsApp Image 2022-08-21 at 16.00.57 (4).jpeg"/>
            <p:cNvPicPr/>
            <p:nvPr/>
          </p:nvPicPr>
          <p:blipFill>
            <a:blip r:embed="rId6"/>
            <a:srcRect/>
            <a:stretch>
              <a:fillRect/>
            </a:stretch>
          </p:blipFill>
          <p:spPr bwMode="auto">
            <a:xfrm>
              <a:off x="609600" y="3331633"/>
              <a:ext cx="3581400" cy="2688168"/>
            </a:xfrm>
            <a:prstGeom prst="rect">
              <a:avLst/>
            </a:prstGeom>
            <a:ln>
              <a:noFill/>
            </a:ln>
            <a:effectLst>
              <a:outerShdw blurRad="292100" dist="139700" dir="2700000" algn="tl" rotWithShape="0">
                <a:srgbClr val="333333">
                  <a:alpha val="65000"/>
                </a:srgbClr>
              </a:outerShdw>
            </a:effectLst>
          </p:spPr>
        </p:pic>
      </p:grpSp>
      <p:sp>
        <p:nvSpPr>
          <p:cNvPr id="9" name="TextBox 8"/>
          <p:cNvSpPr txBox="1"/>
          <p:nvPr/>
        </p:nvSpPr>
        <p:spPr>
          <a:xfrm>
            <a:off x="2667000" y="304800"/>
            <a:ext cx="3276600" cy="369332"/>
          </a:xfrm>
          <a:prstGeom prst="rect">
            <a:avLst/>
          </a:prstGeom>
          <a:noFill/>
        </p:spPr>
        <p:txBody>
          <a:bodyPr wrap="square" rtlCol="0">
            <a:spAutoFit/>
          </a:bodyPr>
          <a:lstStyle/>
          <a:p>
            <a:pPr algn="ctr"/>
            <a:r>
              <a:rPr lang="mr-IN" b="1" dirty="0" smtClean="0"/>
              <a:t>मुरमुरा व्यवसाय उभारणी </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pic>
        <p:nvPicPr>
          <p:cNvPr id="5" name="Picture 4" descr="C:\Users\User\Downloads\Prem-News-15\Prem News-15_page-0001.jpg"/>
          <p:cNvPicPr/>
          <p:nvPr/>
        </p:nvPicPr>
        <p:blipFill>
          <a:blip r:embed="rId3" cstate="print"/>
          <a:srcRect/>
          <a:stretch>
            <a:fillRect/>
          </a:stretch>
        </p:blipFill>
        <p:spPr bwMode="auto">
          <a:xfrm>
            <a:off x="4419600" y="533400"/>
            <a:ext cx="4038600" cy="26043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C:\Users\User\Downloads\Prem-News-16\Prem News-16_page-0001.jpg"/>
          <p:cNvPicPr/>
          <p:nvPr/>
        </p:nvPicPr>
        <p:blipFill rotWithShape="1">
          <a:blip r:embed="rId4" cstate="print"/>
          <a:srcRect t="25435" r="9434" b="23694"/>
          <a:stretch/>
        </p:blipFill>
        <p:spPr bwMode="auto">
          <a:xfrm>
            <a:off x="685800" y="3657600"/>
            <a:ext cx="3429000"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C:\Users\User\Downloads\Prem News-17_page-0001.jpg"/>
          <p:cNvPicPr/>
          <p:nvPr/>
        </p:nvPicPr>
        <p:blipFill rotWithShape="1">
          <a:blip r:embed="rId5" cstate="print"/>
          <a:srcRect t="24401" b="24359"/>
          <a:stretch/>
        </p:blipFill>
        <p:spPr bwMode="auto">
          <a:xfrm>
            <a:off x="4648200" y="3657600"/>
            <a:ext cx="3543300"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C:\Users\User\Downloads\Prem News-1_page-0001.jpg"/>
          <p:cNvPicPr/>
          <p:nvPr/>
        </p:nvPicPr>
        <p:blipFill>
          <a:blip r:embed="rId6" cstate="print"/>
          <a:srcRect/>
          <a:stretch>
            <a:fillRect/>
          </a:stretch>
        </p:blipFill>
        <p:spPr bwMode="auto">
          <a:xfrm>
            <a:off x="685800" y="457201"/>
            <a:ext cx="3352799" cy="281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3">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graphicFrame>
        <p:nvGraphicFramePr>
          <p:cNvPr id="4098" name="Object 2"/>
          <p:cNvGraphicFramePr>
            <a:graphicFrameLocks noChangeAspect="1"/>
          </p:cNvGraphicFramePr>
          <p:nvPr>
            <p:extLst>
              <p:ext uri="{D42A27DB-BD31-4B8C-83A1-F6EECF244321}">
                <p14:modId xmlns:p14="http://schemas.microsoft.com/office/powerpoint/2010/main" val="1474382904"/>
              </p:ext>
            </p:extLst>
          </p:nvPr>
        </p:nvGraphicFramePr>
        <p:xfrm>
          <a:off x="2209800" y="1447800"/>
          <a:ext cx="5562600" cy="3811411"/>
        </p:xfrm>
        <a:graphic>
          <a:graphicData uri="http://schemas.openxmlformats.org/presentationml/2006/ole">
            <mc:AlternateContent xmlns:mc="http://schemas.openxmlformats.org/markup-compatibility/2006">
              <mc:Choice xmlns:v="urn:schemas-microsoft-com:vml" Requires="v">
                <p:oleObj spid="_x0000_s4139" name="Packager Shell Object" showAsIcon="1" r:id="rId4" imgW="2693160" imgH="685800" progId="Package">
                  <p:embed/>
                </p:oleObj>
              </mc:Choice>
              <mc:Fallback>
                <p:oleObj name="Packager Shell Object" showAsIcon="1" r:id="rId4" imgW="2693160" imgH="685800" progId="Package">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447800"/>
                        <a:ext cx="5562600" cy="3811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20200107-WA0004_0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381000"/>
            <a:ext cx="8458200" cy="5029200"/>
          </a:xfrm>
          <a:prstGeom prst="rect">
            <a:avLst/>
          </a:prstGeom>
        </p:spPr>
      </p:pic>
    </p:spTree>
    <p:extLst>
      <p:ext uri="{BB962C8B-B14F-4D97-AF65-F5344CB8AC3E}">
        <p14:creationId xmlns:p14="http://schemas.microsoft.com/office/powerpoint/2010/main" val="15190512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228601"/>
            <a:ext cx="8991600" cy="5943599"/>
          </a:xfrm>
        </p:spPr>
        <p:txBody>
          <a:bodyPr anchor="t">
            <a:noAutofit/>
          </a:bodyPr>
          <a:lstStyle/>
          <a:p>
            <a:pPr algn="l"/>
            <a:r>
              <a:rPr lang="mr-IN" sz="2300" b="1" dirty="0" smtClean="0"/>
              <a:t>                  </a:t>
            </a:r>
            <a:r>
              <a:rPr lang="en-US" sz="2800" b="1" dirty="0" smtClean="0"/>
              <a:t>ORGANISATIONAL PROFILE</a:t>
            </a:r>
            <a:r>
              <a:rPr lang="mr-IN" sz="2800" b="1" dirty="0" smtClean="0"/>
              <a:t/>
            </a:r>
            <a:br>
              <a:rPr lang="mr-IN" sz="2800" b="1" dirty="0" smtClean="0"/>
            </a:br>
            <a:r>
              <a:rPr lang="en-US" sz="2300" dirty="0"/>
              <a:t/>
            </a:r>
            <a:br>
              <a:rPr lang="en-US" sz="2300" dirty="0"/>
            </a:br>
            <a:r>
              <a:rPr lang="en-US" sz="2300" b="1" dirty="0"/>
              <a:t>Name of the Organization</a:t>
            </a:r>
            <a:r>
              <a:rPr lang="en-US" sz="2300" dirty="0"/>
              <a:t>    </a:t>
            </a:r>
            <a:r>
              <a:rPr lang="en-US" sz="2300" b="1" dirty="0"/>
              <a:t>:-</a:t>
            </a:r>
            <a:r>
              <a:rPr lang="en-US" sz="2300" dirty="0"/>
              <a:t>PREM (</a:t>
            </a:r>
            <a:r>
              <a:rPr lang="en-US" sz="2300" b="1" dirty="0"/>
              <a:t>P</a:t>
            </a:r>
            <a:r>
              <a:rPr lang="en-US" sz="2300" dirty="0"/>
              <a:t>articipatory </a:t>
            </a:r>
            <a:r>
              <a:rPr lang="en-US" sz="2300" b="1" dirty="0"/>
              <a:t>R</a:t>
            </a:r>
            <a:r>
              <a:rPr lang="en-US" sz="2300" dirty="0"/>
              <a:t>esearch &amp; </a:t>
            </a:r>
            <a:r>
              <a:rPr lang="mr-IN" sz="2300" dirty="0" smtClean="0"/>
              <a:t>  </a:t>
            </a:r>
            <a:br>
              <a:rPr lang="mr-IN" sz="2300" dirty="0" smtClean="0"/>
            </a:br>
            <a:r>
              <a:rPr lang="mr-IN" sz="2300" dirty="0"/>
              <a:t> </a:t>
            </a:r>
            <a:r>
              <a:rPr lang="mr-IN" sz="2300" dirty="0" smtClean="0"/>
              <a:t>                       </a:t>
            </a:r>
            <a:r>
              <a:rPr lang="en-US" sz="2300" b="1" dirty="0" smtClean="0"/>
              <a:t>E</a:t>
            </a:r>
            <a:r>
              <a:rPr lang="en-US" sz="2300" dirty="0" smtClean="0"/>
              <a:t>nvironment </a:t>
            </a:r>
            <a:r>
              <a:rPr lang="en-US" sz="2300" b="1" dirty="0" smtClean="0"/>
              <a:t>M</a:t>
            </a:r>
            <a:r>
              <a:rPr lang="en-US" sz="2300" dirty="0" smtClean="0"/>
              <a:t>anagement</a:t>
            </a:r>
            <a:r>
              <a:rPr lang="en-US" sz="2300" dirty="0"/>
              <a:t>) </a:t>
            </a:r>
            <a:r>
              <a:rPr lang="en-US" sz="2300" dirty="0" smtClean="0"/>
              <a:t>Foundation   </a:t>
            </a:r>
            <a:r>
              <a:rPr lang="mr-IN" sz="2300" dirty="0" smtClean="0"/>
              <a:t>  </a:t>
            </a:r>
            <a:br>
              <a:rPr lang="mr-IN" sz="2300" dirty="0" smtClean="0"/>
            </a:br>
            <a:r>
              <a:rPr lang="mr-IN" sz="2300" dirty="0" smtClean="0"/>
              <a:t>                        </a:t>
            </a:r>
            <a:r>
              <a:rPr lang="en-US" sz="2300" dirty="0" err="1" smtClean="0"/>
              <a:t>Nashik</a:t>
            </a:r>
            <a:r>
              <a:rPr lang="en-US" sz="2300" b="1" dirty="0" smtClean="0"/>
              <a:t>  </a:t>
            </a:r>
            <a:r>
              <a:rPr lang="en-US" sz="2300" dirty="0" smtClean="0"/>
              <a:t>                             </a:t>
            </a:r>
            <a:r>
              <a:rPr lang="en-US" sz="2300" b="1" dirty="0" smtClean="0"/>
              <a:t>                 </a:t>
            </a:r>
            <a:r>
              <a:rPr lang="en-US" sz="2300" dirty="0"/>
              <a:t/>
            </a:r>
            <a:br>
              <a:rPr lang="en-US" sz="2300" dirty="0"/>
            </a:br>
            <a:r>
              <a:rPr lang="en-US" sz="2300" b="1" dirty="0"/>
              <a:t>Head Office                               :- </a:t>
            </a:r>
            <a:r>
              <a:rPr lang="en-US" sz="2300" dirty="0"/>
              <a:t>4</a:t>
            </a:r>
            <a:r>
              <a:rPr lang="en-US" sz="2300" baseline="30000" dirty="0"/>
              <a:t>th</a:t>
            </a:r>
            <a:r>
              <a:rPr lang="en-US" sz="2300" dirty="0"/>
              <a:t> </a:t>
            </a:r>
            <a:r>
              <a:rPr lang="en-US" sz="2300" dirty="0" err="1" smtClean="0"/>
              <a:t>Floor,Sitaram</a:t>
            </a:r>
            <a:r>
              <a:rPr lang="en-US" sz="2300" dirty="0" smtClean="0"/>
              <a:t> </a:t>
            </a:r>
            <a:r>
              <a:rPr lang="en-US" sz="2300" dirty="0" err="1" smtClean="0"/>
              <a:t>Chembars,Opp.Shweta</a:t>
            </a:r>
            <a:r>
              <a:rPr lang="en-US" sz="2300" dirty="0" smtClean="0"/>
              <a:t> </a:t>
            </a:r>
            <a:r>
              <a:rPr lang="mr-IN" sz="2300" dirty="0" smtClean="0"/>
              <a:t/>
            </a:r>
            <a:br>
              <a:rPr lang="mr-IN" sz="2300" dirty="0" smtClean="0"/>
            </a:br>
            <a:r>
              <a:rPr lang="mr-IN" sz="2300" dirty="0"/>
              <a:t> </a:t>
            </a:r>
            <a:r>
              <a:rPr lang="mr-IN" sz="2300" dirty="0" smtClean="0"/>
              <a:t>                       </a:t>
            </a:r>
            <a:r>
              <a:rPr lang="en-US" sz="2300" dirty="0" smtClean="0"/>
              <a:t>Gas </a:t>
            </a:r>
            <a:r>
              <a:rPr lang="en-US" sz="2300" dirty="0" err="1" smtClean="0"/>
              <a:t>Agencies,Peth</a:t>
            </a:r>
            <a:r>
              <a:rPr lang="en-US" sz="2300" dirty="0" smtClean="0"/>
              <a:t> </a:t>
            </a:r>
            <a:r>
              <a:rPr lang="en-US" sz="2300" dirty="0" err="1" smtClean="0"/>
              <a:t>Naka,Panchavati</a:t>
            </a:r>
            <a:r>
              <a:rPr lang="en-US" sz="2300" dirty="0"/>
              <a:t>,  </a:t>
            </a:r>
            <a:r>
              <a:rPr lang="mr-IN" sz="2300" dirty="0" smtClean="0"/>
              <a:t>  </a:t>
            </a:r>
            <a:br>
              <a:rPr lang="mr-IN" sz="2300" dirty="0" smtClean="0"/>
            </a:br>
            <a:r>
              <a:rPr lang="mr-IN" sz="2300" dirty="0"/>
              <a:t> </a:t>
            </a:r>
            <a:r>
              <a:rPr lang="mr-IN" sz="2300" dirty="0" smtClean="0"/>
              <a:t>                       </a:t>
            </a:r>
            <a:r>
              <a:rPr lang="en-US" sz="2300" dirty="0" smtClean="0"/>
              <a:t>Nashik-422003                                                                          </a:t>
            </a:r>
            <a:r>
              <a:rPr lang="en-US" sz="2300" dirty="0"/>
              <a:t/>
            </a:r>
            <a:br>
              <a:rPr lang="en-US" sz="2300" dirty="0"/>
            </a:br>
            <a:r>
              <a:rPr lang="en-US" sz="2300" b="1" dirty="0"/>
              <a:t>Phone No.</a:t>
            </a:r>
            <a:r>
              <a:rPr lang="en-US" sz="2300" dirty="0"/>
              <a:t>                                 </a:t>
            </a:r>
            <a:r>
              <a:rPr lang="en-US" sz="2300" b="1" dirty="0" smtClean="0"/>
              <a:t>:- </a:t>
            </a:r>
            <a:r>
              <a:rPr lang="en-US" sz="2300" dirty="0"/>
              <a:t>0253-2516373              </a:t>
            </a:r>
            <a:br>
              <a:rPr lang="en-US" sz="2300" dirty="0"/>
            </a:br>
            <a:r>
              <a:rPr lang="en-US" sz="2300" b="1" dirty="0"/>
              <a:t>Contact Person   </a:t>
            </a:r>
            <a:r>
              <a:rPr lang="en-US" sz="2300" dirty="0"/>
              <a:t>                      </a:t>
            </a:r>
            <a:r>
              <a:rPr lang="en-US" sz="2300" b="1" dirty="0"/>
              <a:t>:-</a:t>
            </a:r>
            <a:r>
              <a:rPr lang="en-US" sz="2300" dirty="0"/>
              <a:t> Shri </a:t>
            </a:r>
            <a:r>
              <a:rPr lang="en-US" sz="2300" dirty="0" err="1"/>
              <a:t>Raju</a:t>
            </a:r>
            <a:r>
              <a:rPr lang="en-US" sz="2300" dirty="0"/>
              <a:t> </a:t>
            </a:r>
            <a:r>
              <a:rPr lang="en-US" sz="2300" dirty="0" err="1"/>
              <a:t>Shirsath</a:t>
            </a:r>
            <a:r>
              <a:rPr lang="en-US" sz="2300" dirty="0"/>
              <a:t/>
            </a:r>
            <a:br>
              <a:rPr lang="en-US" sz="2300" dirty="0"/>
            </a:br>
            <a:r>
              <a:rPr lang="en-US" sz="2300" dirty="0"/>
              <a:t>                                                       </a:t>
            </a:r>
            <a:r>
              <a:rPr lang="en-US" sz="2300" dirty="0" smtClean="0"/>
              <a:t> </a:t>
            </a:r>
            <a:r>
              <a:rPr lang="en-US" sz="2300" dirty="0"/>
              <a:t>Mob.09970559373 / 09404216373</a:t>
            </a:r>
            <a:br>
              <a:rPr lang="en-US" sz="2300" dirty="0"/>
            </a:br>
            <a:r>
              <a:rPr lang="en-US" sz="2300" b="1" dirty="0"/>
              <a:t>E-mail</a:t>
            </a:r>
            <a:r>
              <a:rPr lang="en-US" sz="2300" dirty="0"/>
              <a:t>                                         </a:t>
            </a:r>
            <a:r>
              <a:rPr lang="en-US" sz="2300" b="1" dirty="0"/>
              <a:t>:-</a:t>
            </a:r>
            <a:r>
              <a:rPr lang="en-US" sz="2300" dirty="0"/>
              <a:t> </a:t>
            </a:r>
            <a:r>
              <a:rPr lang="en-US" sz="2300" u="sng" dirty="0" smtClean="0">
                <a:hlinkClick r:id="rId2"/>
              </a:rPr>
              <a:t>premfoundation2012@gmail.com</a:t>
            </a:r>
            <a:r>
              <a:rPr lang="en-US" sz="2300" dirty="0"/>
              <a:t> </a:t>
            </a:r>
            <a:br>
              <a:rPr lang="en-US" sz="2300" dirty="0"/>
            </a:br>
            <a:r>
              <a:rPr lang="en-US" sz="2300" b="1" dirty="0"/>
              <a:t>Project Office                           </a:t>
            </a:r>
            <a:r>
              <a:rPr lang="en-US" sz="2300" b="1" dirty="0" smtClean="0"/>
              <a:t>:-</a:t>
            </a:r>
            <a:r>
              <a:rPr lang="en-US" sz="2300" dirty="0" smtClean="0"/>
              <a:t> </a:t>
            </a:r>
            <a:r>
              <a:rPr lang="en-US" sz="2300" dirty="0" err="1"/>
              <a:t>Sita</a:t>
            </a:r>
            <a:r>
              <a:rPr lang="en-US" sz="2300" dirty="0"/>
              <a:t> Nagar, </a:t>
            </a:r>
            <a:r>
              <a:rPr lang="en-US" sz="2300" dirty="0" err="1"/>
              <a:t>Akklakuwa</a:t>
            </a:r>
            <a:r>
              <a:rPr lang="en-US" sz="2300" dirty="0"/>
              <a:t> Tal.- </a:t>
            </a:r>
            <a:r>
              <a:rPr lang="en-US" sz="2300" dirty="0" err="1"/>
              <a:t>Akkalkuwa</a:t>
            </a:r>
            <a:r>
              <a:rPr lang="en-US" sz="2300" dirty="0"/>
              <a:t>     </a:t>
            </a:r>
            <a:br>
              <a:rPr lang="en-US" sz="2300" dirty="0"/>
            </a:br>
            <a:r>
              <a:rPr lang="en-US" sz="2300" dirty="0"/>
              <a:t>                                                       </a:t>
            </a:r>
            <a:r>
              <a:rPr lang="en-US" sz="2300" dirty="0" smtClean="0"/>
              <a:t> </a:t>
            </a:r>
            <a:r>
              <a:rPr lang="en-US" sz="2300" dirty="0"/>
              <a:t>Dist.- </a:t>
            </a:r>
            <a:r>
              <a:rPr lang="en-US" sz="2300" dirty="0" err="1"/>
              <a:t>Nandurbar</a:t>
            </a:r>
            <a:r>
              <a:rPr lang="en-US" sz="2300" dirty="0"/>
              <a:t/>
            </a:r>
            <a:br>
              <a:rPr lang="en-US" sz="2300" dirty="0"/>
            </a:br>
            <a:r>
              <a:rPr lang="en-US" sz="2300" b="1" dirty="0"/>
              <a:t>Contact Person                         </a:t>
            </a:r>
            <a:r>
              <a:rPr lang="en-US" sz="2300" b="1" dirty="0" smtClean="0"/>
              <a:t>:-</a:t>
            </a:r>
            <a:r>
              <a:rPr lang="en-US" sz="2300" dirty="0" smtClean="0"/>
              <a:t> </a:t>
            </a:r>
            <a:r>
              <a:rPr lang="en-US" sz="2300" dirty="0" err="1"/>
              <a:t>Ms.Pushplata</a:t>
            </a:r>
            <a:r>
              <a:rPr lang="en-US" sz="2300" dirty="0"/>
              <a:t> </a:t>
            </a:r>
            <a:r>
              <a:rPr lang="en-US" sz="2300" dirty="0" err="1"/>
              <a:t>Bramhne</a:t>
            </a:r>
            <a:r>
              <a:rPr lang="en-US" sz="2300" dirty="0"/>
              <a:t/>
            </a:r>
            <a:br>
              <a:rPr lang="en-US" sz="2300" dirty="0"/>
            </a:br>
            <a:r>
              <a:rPr lang="en-US" sz="2300" dirty="0"/>
              <a:t>                                                        </a:t>
            </a:r>
            <a:r>
              <a:rPr lang="en-US" sz="2300" dirty="0" smtClean="0"/>
              <a:t>Mob.No</a:t>
            </a:r>
            <a:r>
              <a:rPr lang="en-US" sz="2300" dirty="0"/>
              <a:t>.-9404105793 / </a:t>
            </a:r>
            <a:r>
              <a:rPr lang="en-US" sz="2300" dirty="0" smtClean="0"/>
              <a:t>7057482145</a:t>
            </a:r>
            <a:br>
              <a:rPr lang="en-US" sz="2300" dirty="0" smtClean="0"/>
            </a:br>
            <a:r>
              <a:rPr lang="en-US" sz="2300" dirty="0"/>
              <a:t/>
            </a:r>
            <a:br>
              <a:rPr lang="en-US" sz="2300" dirty="0"/>
            </a:br>
            <a:r>
              <a:rPr lang="en-US" sz="2300" dirty="0"/>
              <a:t> </a:t>
            </a:r>
            <a:br>
              <a:rPr lang="en-US" sz="2300" dirty="0"/>
            </a:br>
            <a:endParaRPr lang="en-US" sz="2300" dirty="0"/>
          </a:p>
        </p:txBody>
      </p:sp>
      <p:sp>
        <p:nvSpPr>
          <p:cNvPr id="3" name="Subtitle 2"/>
          <p:cNvSpPr>
            <a:spLocks noGrp="1"/>
          </p:cNvSpPr>
          <p:nvPr>
            <p:ph type="subTitle" idx="1"/>
          </p:nvPr>
        </p:nvSpPr>
        <p:spPr>
          <a:xfrm flipV="1">
            <a:off x="7543800" y="6400798"/>
            <a:ext cx="1244221" cy="304799"/>
          </a:xfrm>
        </p:spPr>
        <p:txBody>
          <a:bodyPr>
            <a:normAutofit fontScale="47500" lnSpcReduction="20000"/>
          </a:bodyPr>
          <a:lstStyle/>
          <a:p>
            <a:endParaRPr lang="en-US" dirty="0"/>
          </a:p>
        </p:txBody>
      </p:sp>
    </p:spTree>
    <p:extLst>
      <p:ext uri="{BB962C8B-B14F-4D97-AF65-F5344CB8AC3E}">
        <p14:creationId xmlns:p14="http://schemas.microsoft.com/office/powerpoint/2010/main" val="1724502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i Rice mill Inogr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457200"/>
            <a:ext cx="8534400" cy="5029200"/>
          </a:xfrm>
          <a:prstGeom prst="rect">
            <a:avLst/>
          </a:prstGeom>
        </p:spPr>
      </p:pic>
    </p:spTree>
    <p:extLst>
      <p:ext uri="{BB962C8B-B14F-4D97-AF65-F5344CB8AC3E}">
        <p14:creationId xmlns:p14="http://schemas.microsoft.com/office/powerpoint/2010/main" val="26066202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NNEWS... इगतपुरी तालुक्यात एकात्मिक ग्रामीण महिला उपजीविका सक्षमीकरण कार्यक्रम">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000" y="320040"/>
            <a:ext cx="8305800" cy="6004560"/>
          </a:xfrm>
          <a:prstGeom prst="rect">
            <a:avLst/>
          </a:prstGeom>
        </p:spPr>
      </p:pic>
    </p:spTree>
    <p:extLst>
      <p:ext uri="{BB962C8B-B14F-4D97-AF65-F5344CB8AC3E}">
        <p14:creationId xmlns:p14="http://schemas.microsoft.com/office/powerpoint/2010/main" val="21718582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प्रेम फाऊनडेशन तर्फे विधवा महीला सन्मान व संरक्षण अभियानाची प्रतिनिधींच बैठक संप">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 y="304800"/>
            <a:ext cx="8915401" cy="5410200"/>
          </a:xfrm>
          <a:prstGeom prst="rect">
            <a:avLst/>
          </a:prstGeom>
        </p:spPr>
      </p:pic>
    </p:spTree>
    <p:extLst>
      <p:ext uri="{BB962C8B-B14F-4D97-AF65-F5344CB8AC3E}">
        <p14:creationId xmlns:p14="http://schemas.microsoft.com/office/powerpoint/2010/main" val="10134759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User\Desktop\-+¦¼1.jpg"/>
          <p:cNvPicPr>
            <a:picLocks noChangeAspect="1" noChangeArrowheads="1"/>
          </p:cNvPicPr>
          <p:nvPr/>
        </p:nvPicPr>
        <p:blipFill>
          <a:blip r:embed="rId2"/>
          <a:srcRect/>
          <a:stretch>
            <a:fillRect/>
          </a:stretch>
        </p:blipFill>
        <p:spPr bwMode="auto">
          <a:xfrm>
            <a:off x="0" y="0"/>
            <a:ext cx="9143999" cy="6858000"/>
          </a:xfrm>
          <a:prstGeom prst="rect">
            <a:avLst/>
          </a:prstGeom>
          <a:noFill/>
        </p:spPr>
      </p:pic>
      <p:sp>
        <p:nvSpPr>
          <p:cNvPr id="28674" name="Title 1"/>
          <p:cNvSpPr txBox="1">
            <a:spLocks/>
          </p:cNvSpPr>
          <p:nvPr/>
        </p:nvSpPr>
        <p:spPr bwMode="auto">
          <a:xfrm>
            <a:off x="35257" y="76200"/>
            <a:ext cx="9144000" cy="650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defRPr>
                <a:solidFill>
                  <a:schemeClr val="tx1"/>
                </a:solidFill>
                <a:latin typeface="Calibri" pitchFamily="34" charset="0"/>
              </a:defRPr>
            </a:lvl1pPr>
            <a:lvl2pPr marL="742950" indent="-285750" defTabSz="685800">
              <a:defRPr>
                <a:solidFill>
                  <a:schemeClr val="tx1"/>
                </a:solidFill>
                <a:latin typeface="Calibri" pitchFamily="34" charset="0"/>
              </a:defRPr>
            </a:lvl2pPr>
            <a:lvl3pPr marL="1143000" indent="-228600" defTabSz="685800">
              <a:defRPr>
                <a:solidFill>
                  <a:schemeClr val="tx1"/>
                </a:solidFill>
                <a:latin typeface="Calibri" pitchFamily="34" charset="0"/>
              </a:defRPr>
            </a:lvl3pPr>
            <a:lvl4pPr marL="1600200" indent="-228600" defTabSz="685800">
              <a:defRPr>
                <a:solidFill>
                  <a:schemeClr val="tx1"/>
                </a:solidFill>
                <a:latin typeface="Calibri" pitchFamily="34" charset="0"/>
              </a:defRPr>
            </a:lvl4pPr>
            <a:lvl5pPr marL="2057400" indent="-228600" defTabSz="685800">
              <a:defRPr>
                <a:solidFill>
                  <a:schemeClr val="tx1"/>
                </a:solidFill>
                <a:latin typeface="Calibri" pitchFamily="34" charset="0"/>
              </a:defRPr>
            </a:lvl5pPr>
            <a:lvl6pPr marL="2514600" indent="-228600" defTabSz="685800" eaLnBrk="0" fontAlgn="base" hangingPunct="0">
              <a:spcBef>
                <a:spcPct val="0"/>
              </a:spcBef>
              <a:spcAft>
                <a:spcPct val="0"/>
              </a:spcAft>
              <a:defRPr>
                <a:solidFill>
                  <a:schemeClr val="tx1"/>
                </a:solidFill>
                <a:latin typeface="Calibri" pitchFamily="34" charset="0"/>
              </a:defRPr>
            </a:lvl6pPr>
            <a:lvl7pPr marL="2971800" indent="-228600" defTabSz="685800" eaLnBrk="0" fontAlgn="base" hangingPunct="0">
              <a:spcBef>
                <a:spcPct val="0"/>
              </a:spcBef>
              <a:spcAft>
                <a:spcPct val="0"/>
              </a:spcAft>
              <a:defRPr>
                <a:solidFill>
                  <a:schemeClr val="tx1"/>
                </a:solidFill>
                <a:latin typeface="Calibri" pitchFamily="34" charset="0"/>
              </a:defRPr>
            </a:lvl7pPr>
            <a:lvl8pPr marL="3429000" indent="-228600" defTabSz="685800" eaLnBrk="0" fontAlgn="base" hangingPunct="0">
              <a:spcBef>
                <a:spcPct val="0"/>
              </a:spcBef>
              <a:spcAft>
                <a:spcPct val="0"/>
              </a:spcAft>
              <a:defRPr>
                <a:solidFill>
                  <a:schemeClr val="tx1"/>
                </a:solidFill>
                <a:latin typeface="Calibri" pitchFamily="34" charset="0"/>
              </a:defRPr>
            </a:lvl8pPr>
            <a:lvl9pPr marL="3886200" indent="-228600" defTabSz="685800" eaLnBrk="0" fontAlgn="base" hangingPunct="0">
              <a:spcBef>
                <a:spcPct val="0"/>
              </a:spcBef>
              <a:spcAft>
                <a:spcPct val="0"/>
              </a:spcAft>
              <a:defRPr>
                <a:solidFill>
                  <a:schemeClr val="tx1"/>
                </a:solidFill>
                <a:latin typeface="Calibri" pitchFamily="34" charset="0"/>
              </a:defRPr>
            </a:lvl9pPr>
          </a:lstStyle>
          <a:p>
            <a:pPr algn="ctr">
              <a:lnSpc>
                <a:spcPct val="90000"/>
              </a:lnSpc>
            </a:pPr>
            <a:endParaRPr lang="en-US" altLang="en-US" sz="2800" b="1" dirty="0">
              <a:latin typeface="Calibri Light" pitchFamily="34" charset="0"/>
            </a:endParaRPr>
          </a:p>
          <a:p>
            <a:pPr algn="ctr">
              <a:lnSpc>
                <a:spcPct val="90000"/>
              </a:lnSpc>
            </a:pPr>
            <a:endParaRPr lang="en-US" altLang="en-US" sz="2800" b="1" dirty="0">
              <a:latin typeface="Calibri Light" pitchFamily="34" charset="0"/>
            </a:endParaRPr>
          </a:p>
          <a:p>
            <a:pPr algn="ctr">
              <a:lnSpc>
                <a:spcPct val="90000"/>
              </a:lnSpc>
            </a:pPr>
            <a:endParaRPr lang="en-US" altLang="en-US" sz="6000" b="1" dirty="0">
              <a:latin typeface="Calibri Light" pitchFamily="34" charset="0"/>
            </a:endParaRPr>
          </a:p>
          <a:p>
            <a:pPr algn="ctr">
              <a:lnSpc>
                <a:spcPct val="90000"/>
              </a:lnSpc>
            </a:pPr>
            <a:endParaRPr lang="en-US" altLang="en-US" sz="6000" b="1" dirty="0">
              <a:latin typeface="Calibri Light" pitchFamily="34" charset="0"/>
            </a:endParaRPr>
          </a:p>
          <a:p>
            <a:pPr algn="ctr">
              <a:lnSpc>
                <a:spcPct val="90000"/>
              </a:lnSpc>
            </a:pPr>
            <a:endParaRPr lang="en-US" altLang="en-US" sz="6000" b="1" dirty="0">
              <a:latin typeface="Calibri Light" pitchFamily="34" charset="0"/>
            </a:endParaRPr>
          </a:p>
          <a:p>
            <a:pPr algn="ctr">
              <a:lnSpc>
                <a:spcPct val="90000"/>
              </a:lnSpc>
            </a:pPr>
            <a:endParaRPr lang="en-US" altLang="en-US" sz="6000" b="1" dirty="0">
              <a:latin typeface="Calibri Light" pitchFamily="34" charset="0"/>
            </a:endParaRPr>
          </a:p>
          <a:p>
            <a:pPr algn="ctr">
              <a:lnSpc>
                <a:spcPct val="90000"/>
              </a:lnSpc>
            </a:pPr>
            <a:r>
              <a:rPr lang="en-US" altLang="en-US" sz="6000" b="1" dirty="0">
                <a:latin typeface="Calibri Light" pitchFamily="34" charset="0"/>
              </a:rPr>
              <a:t>Thank You …….</a:t>
            </a:r>
          </a:p>
          <a:p>
            <a:pPr algn="ctr">
              <a:lnSpc>
                <a:spcPct val="90000"/>
              </a:lnSpc>
            </a:pPr>
            <a:endParaRPr lang="en-US" altLang="en-US" sz="2800" b="1" dirty="0">
              <a:latin typeface="Calibri Light" pitchFamily="34" charset="0"/>
            </a:endParaRPr>
          </a:p>
          <a:p>
            <a:pPr algn="ctr">
              <a:lnSpc>
                <a:spcPct val="90000"/>
              </a:lnSpc>
            </a:pPr>
            <a:endParaRPr lang="en-US" altLang="en-US" sz="2800" b="1" dirty="0">
              <a:latin typeface="Calibri Light" pitchFamily="34" charset="0"/>
            </a:endParaRPr>
          </a:p>
          <a:p>
            <a:pPr algn="ctr">
              <a:lnSpc>
                <a:spcPct val="90000"/>
              </a:lnSpc>
            </a:pPr>
            <a:endParaRPr lang="en-US" altLang="en-US" sz="2800" b="1" dirty="0">
              <a:latin typeface="Calibri Light" pitchFamily="34" charset="0"/>
            </a:endParaRPr>
          </a:p>
        </p:txBody>
      </p:sp>
      <p:pic>
        <p:nvPicPr>
          <p:cNvPr id="5" name="Picture 4"/>
          <p:cNvPicPr>
            <a:picLocks noChangeAspect="1"/>
          </p:cNvPicPr>
          <p:nvPr/>
        </p:nvPicPr>
        <p:blipFill>
          <a:blip r:embed="rId3"/>
          <a:stretch>
            <a:fillRect/>
          </a:stretch>
        </p:blipFill>
        <p:spPr>
          <a:xfrm>
            <a:off x="2895600" y="762000"/>
            <a:ext cx="3048000" cy="3540370"/>
          </a:xfrm>
          <a:prstGeom prst="rect">
            <a:avLst/>
          </a:prstGeom>
        </p:spPr>
      </p:pic>
    </p:spTree>
    <p:extLst>
      <p:ext uri="{BB962C8B-B14F-4D97-AF65-F5344CB8AC3E}">
        <p14:creationId xmlns:p14="http://schemas.microsoft.com/office/powerpoint/2010/main" val="2497317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6096000"/>
          </a:xfrm>
        </p:spPr>
        <p:txBody>
          <a:bodyPr anchor="t">
            <a:noAutofit/>
          </a:bodyPr>
          <a:lstStyle/>
          <a:p>
            <a:pPr algn="l"/>
            <a:r>
              <a:rPr lang="en-US" sz="2800" b="1" dirty="0" smtClean="0"/>
              <a:t>                        Organization </a:t>
            </a:r>
            <a:r>
              <a:rPr lang="en-US" sz="2800" b="1" dirty="0"/>
              <a:t>Registration No’s.</a:t>
            </a:r>
            <a:r>
              <a:rPr lang="en-US" sz="2000" dirty="0"/>
              <a:t>     </a:t>
            </a:r>
            <a:r>
              <a:rPr lang="en-US" sz="2000" dirty="0" smtClean="0"/>
              <a:t>    </a:t>
            </a:r>
            <a:br>
              <a:rPr lang="en-US" sz="2000" dirty="0" smtClean="0"/>
            </a:br>
            <a:r>
              <a:rPr lang="en-US" sz="2000" dirty="0" smtClean="0"/>
              <a:t>      </a:t>
            </a:r>
            <a:r>
              <a:rPr lang="en-US" sz="2000" dirty="0"/>
              <a:t/>
            </a:r>
            <a:br>
              <a:rPr lang="en-US" sz="2000" dirty="0"/>
            </a:br>
            <a:r>
              <a:rPr lang="en-US" sz="2000" b="1" dirty="0" smtClean="0"/>
              <a:t>1) Societies </a:t>
            </a:r>
            <a:r>
              <a:rPr lang="en-US" sz="2000" b="1" dirty="0"/>
              <a:t>Registration Act.-1860 </a:t>
            </a:r>
            <a:r>
              <a:rPr lang="en-US" sz="2000" dirty="0"/>
              <a:t>     </a:t>
            </a:r>
            <a:r>
              <a:rPr lang="en-US" sz="2000" dirty="0" smtClean="0"/>
              <a:t>: MAH/937/2012/Nasik  Dt. </a:t>
            </a:r>
            <a:r>
              <a:rPr lang="en-US" sz="2000" dirty="0"/>
              <a:t>– 21/2/2012</a:t>
            </a:r>
            <a:br>
              <a:rPr lang="en-US" sz="2000" dirty="0"/>
            </a:br>
            <a:r>
              <a:rPr lang="en-US" sz="2000" dirty="0" smtClean="0"/>
              <a:t/>
            </a:r>
            <a:br>
              <a:rPr lang="en-US" sz="2000" dirty="0" smtClean="0"/>
            </a:br>
            <a:r>
              <a:rPr lang="en-US" sz="2000" b="1" dirty="0" smtClean="0"/>
              <a:t>2)</a:t>
            </a:r>
            <a:r>
              <a:rPr lang="en-US" sz="2000" dirty="0" smtClean="0"/>
              <a:t> </a:t>
            </a:r>
            <a:r>
              <a:rPr lang="en-US" sz="2000" b="1" dirty="0" smtClean="0"/>
              <a:t>Public </a:t>
            </a:r>
            <a:r>
              <a:rPr lang="en-US" sz="2000" b="1" dirty="0"/>
              <a:t>Charitable Trust Act.-1950 </a:t>
            </a:r>
            <a:r>
              <a:rPr lang="en-US" sz="2000" dirty="0"/>
              <a:t>   : </a:t>
            </a:r>
            <a:r>
              <a:rPr lang="en-US" sz="2000" dirty="0" smtClean="0"/>
              <a:t>F/19525/2012/Nasik</a:t>
            </a:r>
            <a:r>
              <a:rPr lang="en-US" sz="2000" dirty="0"/>
              <a:t> </a:t>
            </a:r>
            <a:r>
              <a:rPr lang="en-US" sz="2000" dirty="0" smtClean="0"/>
              <a:t>Dt. </a:t>
            </a:r>
            <a:r>
              <a:rPr lang="en-US" sz="2000" dirty="0"/>
              <a:t>– 25/04/2012</a:t>
            </a:r>
            <a:br>
              <a:rPr lang="en-US" sz="2000" dirty="0"/>
            </a:br>
            <a:r>
              <a:rPr lang="en-US" sz="2000" dirty="0" smtClean="0"/>
              <a:t/>
            </a:r>
            <a:br>
              <a:rPr lang="en-US" sz="2000" dirty="0" smtClean="0"/>
            </a:br>
            <a:r>
              <a:rPr lang="en-US" sz="2000" b="1" dirty="0" smtClean="0"/>
              <a:t>3)</a:t>
            </a:r>
            <a:r>
              <a:rPr lang="en-US" sz="2000" dirty="0" smtClean="0"/>
              <a:t> </a:t>
            </a:r>
            <a:r>
              <a:rPr lang="en-US" sz="2000" b="1" dirty="0" smtClean="0"/>
              <a:t>PAN </a:t>
            </a:r>
            <a:r>
              <a:rPr lang="en-US" sz="2000" b="1" dirty="0"/>
              <a:t>NO.</a:t>
            </a:r>
            <a:r>
              <a:rPr lang="en-US" sz="2000" dirty="0"/>
              <a:t>                                                 : AACTP1680M  Dt.- 09/12/2011</a:t>
            </a:r>
            <a:br>
              <a:rPr lang="en-US" sz="2000" dirty="0"/>
            </a:br>
            <a:r>
              <a:rPr lang="en-US" sz="2000" dirty="0" smtClean="0"/>
              <a:t/>
            </a:r>
            <a:br>
              <a:rPr lang="en-US" sz="2000" dirty="0" smtClean="0"/>
            </a:br>
            <a:r>
              <a:rPr lang="en-US" sz="2000" b="1" dirty="0" smtClean="0"/>
              <a:t>4)</a:t>
            </a:r>
            <a:r>
              <a:rPr lang="en-US" sz="2000" dirty="0" smtClean="0"/>
              <a:t> </a:t>
            </a:r>
            <a:r>
              <a:rPr lang="en-US" sz="2000" b="1" dirty="0" smtClean="0"/>
              <a:t>12AA</a:t>
            </a:r>
            <a:r>
              <a:rPr lang="en-US" sz="2000" b="1" dirty="0"/>
              <a:t>. </a:t>
            </a:r>
            <a:r>
              <a:rPr lang="en-US" sz="2000" b="1" dirty="0" err="1"/>
              <a:t>Regi</a:t>
            </a:r>
            <a:r>
              <a:rPr lang="en-US" sz="2000" b="1" dirty="0"/>
              <a:t>. No.</a:t>
            </a:r>
            <a:r>
              <a:rPr lang="en-US" sz="2000" dirty="0"/>
              <a:t>		</a:t>
            </a:r>
            <a:r>
              <a:rPr lang="en-US" sz="2000" dirty="0" smtClean="0"/>
              <a:t>     : </a:t>
            </a:r>
            <a:r>
              <a:rPr lang="en-US" sz="2000" dirty="0"/>
              <a:t>PN/CIT(</a:t>
            </a:r>
            <a:r>
              <a:rPr lang="en-US" sz="2000" dirty="0" err="1"/>
              <a:t>Exemp</a:t>
            </a:r>
            <a:r>
              <a:rPr lang="en-US" sz="2000" dirty="0"/>
              <a:t>.)/Tech/12AA/</a:t>
            </a:r>
            <a:r>
              <a:rPr lang="en-US" sz="2000" dirty="0" err="1"/>
              <a:t>A.bad</a:t>
            </a:r>
            <a:r>
              <a:rPr lang="en-US" sz="2000" dirty="0"/>
              <a:t> </a:t>
            </a:r>
            <a:r>
              <a:rPr lang="en-US" sz="2000" dirty="0" smtClean="0"/>
              <a:t/>
            </a:r>
            <a:br>
              <a:rPr lang="en-US" sz="2000" dirty="0" smtClean="0"/>
            </a:br>
            <a:r>
              <a:rPr lang="en-US" sz="2000" dirty="0"/>
              <a:t> </a:t>
            </a:r>
            <a:r>
              <a:rPr lang="en-US" sz="2000" dirty="0" smtClean="0"/>
              <a:t>                                                                      </a:t>
            </a:r>
            <a:r>
              <a:rPr lang="en-US" sz="2000" dirty="0" err="1" smtClean="0"/>
              <a:t>Rg</a:t>
            </a:r>
            <a:r>
              <a:rPr lang="en-US" sz="2000" dirty="0" smtClean="0"/>
              <a:t>./</a:t>
            </a:r>
            <a:r>
              <a:rPr lang="en-US" sz="2000" dirty="0"/>
              <a:t>1176/508/2016-17/2580</a:t>
            </a:r>
            <a:br>
              <a:rPr lang="en-US" sz="2000" dirty="0"/>
            </a:br>
            <a:r>
              <a:rPr lang="en-US" sz="2000" dirty="0"/>
              <a:t>  		</a:t>
            </a:r>
            <a:r>
              <a:rPr lang="en-US" sz="2000" dirty="0" smtClean="0"/>
              <a:t>                                       Dt.31/08/2017</a:t>
            </a:r>
            <a:r>
              <a:rPr lang="en-US" sz="2000" dirty="0"/>
              <a:t>.</a:t>
            </a:r>
            <a:br>
              <a:rPr lang="en-US" sz="2000" dirty="0"/>
            </a:br>
            <a:r>
              <a:rPr lang="en-US" sz="2000" dirty="0" smtClean="0"/>
              <a:t/>
            </a:r>
            <a:br>
              <a:rPr lang="en-US" sz="2000" dirty="0" smtClean="0"/>
            </a:br>
            <a:r>
              <a:rPr lang="en-US" sz="2000" b="1" dirty="0" smtClean="0"/>
              <a:t>5</a:t>
            </a:r>
            <a:r>
              <a:rPr lang="en-US" sz="2000" b="1" dirty="0"/>
              <a:t>) </a:t>
            </a:r>
            <a:r>
              <a:rPr lang="en-US" sz="2000" b="1" dirty="0" smtClean="0"/>
              <a:t>80G </a:t>
            </a:r>
            <a:r>
              <a:rPr lang="en-US" sz="2000" b="1" dirty="0" err="1"/>
              <a:t>Regi</a:t>
            </a:r>
            <a:r>
              <a:rPr lang="en-US" sz="2000" b="1" dirty="0"/>
              <a:t>. No.</a:t>
            </a:r>
            <a:r>
              <a:rPr lang="en-US" sz="2000" dirty="0"/>
              <a:t>		                    </a:t>
            </a:r>
            <a:r>
              <a:rPr lang="en-US" sz="2000" dirty="0" smtClean="0"/>
              <a:t> : </a:t>
            </a:r>
            <a:r>
              <a:rPr lang="en-US" sz="2000" dirty="0"/>
              <a:t>AACTP1680MF20206 Dt.- 09/07/2021</a:t>
            </a:r>
            <a:br>
              <a:rPr lang="en-US" sz="2000" dirty="0"/>
            </a:br>
            <a:r>
              <a:rPr lang="en-US" sz="2000" dirty="0"/>
              <a:t> </a:t>
            </a:r>
            <a:r>
              <a:rPr lang="en-US" sz="2000" dirty="0" smtClean="0"/>
              <a:t/>
            </a:r>
            <a:br>
              <a:rPr lang="en-US" sz="2000" dirty="0" smtClean="0"/>
            </a:br>
            <a:r>
              <a:rPr lang="en-US" sz="2000" b="1" dirty="0" smtClean="0"/>
              <a:t>6</a:t>
            </a:r>
            <a:r>
              <a:rPr lang="en-US" sz="2000" b="1" dirty="0"/>
              <a:t>) </a:t>
            </a:r>
            <a:r>
              <a:rPr lang="en-US" sz="2000" b="1" dirty="0" err="1"/>
              <a:t>Niti</a:t>
            </a:r>
            <a:r>
              <a:rPr lang="en-US" sz="2000" b="1" dirty="0"/>
              <a:t> </a:t>
            </a:r>
            <a:r>
              <a:rPr lang="en-US" sz="2000" b="1" dirty="0" err="1"/>
              <a:t>Aayog</a:t>
            </a:r>
            <a:r>
              <a:rPr lang="en-US" sz="2000" b="1" dirty="0"/>
              <a:t> (</a:t>
            </a:r>
            <a:r>
              <a:rPr lang="en-US" sz="2000" b="1" dirty="0" err="1"/>
              <a:t>Darpan</a:t>
            </a:r>
            <a:r>
              <a:rPr lang="en-US" sz="2000" b="1" dirty="0"/>
              <a:t> ID) </a:t>
            </a:r>
            <a:r>
              <a:rPr lang="en-US" sz="2000" b="1" dirty="0" err="1"/>
              <a:t>Regi.No</a:t>
            </a:r>
            <a:r>
              <a:rPr lang="en-US" sz="2000" b="1" dirty="0"/>
              <a:t>.</a:t>
            </a:r>
            <a:r>
              <a:rPr lang="en-US" sz="2000" dirty="0"/>
              <a:t>      </a:t>
            </a:r>
            <a:r>
              <a:rPr lang="en-US" sz="2000" dirty="0" smtClean="0"/>
              <a:t> </a:t>
            </a:r>
            <a:r>
              <a:rPr lang="en-US" sz="2000" dirty="0"/>
              <a:t>: MH/2017/0118695 Dt.- 03/03/2017</a:t>
            </a:r>
            <a:br>
              <a:rPr lang="en-US" sz="2000" dirty="0"/>
            </a:br>
            <a:r>
              <a:rPr lang="en-US" sz="2000" dirty="0"/>
              <a:t>               </a:t>
            </a:r>
            <a:r>
              <a:rPr lang="en-US" sz="2000" dirty="0" smtClean="0"/>
              <a:t/>
            </a:r>
            <a:br>
              <a:rPr lang="en-US" sz="2000" dirty="0" smtClean="0"/>
            </a:br>
            <a:r>
              <a:rPr lang="en-US" sz="2000" b="1" dirty="0" smtClean="0"/>
              <a:t>7</a:t>
            </a:r>
            <a:r>
              <a:rPr lang="en-US" sz="2000" b="1" dirty="0"/>
              <a:t>) CSR </a:t>
            </a:r>
            <a:r>
              <a:rPr lang="en-US" sz="2000" b="1" dirty="0" err="1"/>
              <a:t>Regi</a:t>
            </a:r>
            <a:r>
              <a:rPr lang="en-US" sz="2000" b="1" dirty="0"/>
              <a:t>. No. </a:t>
            </a:r>
            <a:r>
              <a:rPr lang="en-US" sz="2000" dirty="0"/>
              <a:t>                                        </a:t>
            </a:r>
            <a:r>
              <a:rPr lang="en-US" sz="2000" dirty="0" smtClean="0"/>
              <a:t>: </a:t>
            </a:r>
            <a:r>
              <a:rPr lang="en-US" sz="2000" dirty="0"/>
              <a:t>CSR00000768 Dt.- 06/04/2021</a:t>
            </a:r>
            <a:br>
              <a:rPr lang="en-US" sz="2000" dirty="0"/>
            </a:br>
            <a:r>
              <a:rPr lang="en-US" sz="2000" dirty="0"/>
              <a:t>     </a:t>
            </a:r>
            <a:br>
              <a:rPr lang="en-US" sz="2000" dirty="0"/>
            </a:br>
            <a:r>
              <a:rPr lang="en-US" sz="2000" b="1" dirty="0" smtClean="0"/>
              <a:t>8</a:t>
            </a:r>
            <a:r>
              <a:rPr lang="en-US" sz="2000" b="1" dirty="0"/>
              <a:t>) Professional Tax </a:t>
            </a:r>
            <a:r>
              <a:rPr lang="en-US" sz="2000" b="1" dirty="0" err="1"/>
              <a:t>Regi</a:t>
            </a:r>
            <a:r>
              <a:rPr lang="en-US" sz="2000" b="1" dirty="0"/>
              <a:t>. No.</a:t>
            </a:r>
            <a:r>
              <a:rPr lang="en-US" sz="2000" dirty="0"/>
              <a:t>                   </a:t>
            </a:r>
            <a:r>
              <a:rPr lang="en-US" sz="2000" dirty="0" smtClean="0"/>
              <a:t>: </a:t>
            </a:r>
            <a:r>
              <a:rPr lang="en-US" sz="2000" dirty="0"/>
              <a:t>27181875635P Dt.- 09/06/2021</a:t>
            </a:r>
            <a:br>
              <a:rPr lang="en-US" sz="2000" dirty="0"/>
            </a:br>
            <a:endParaRPr lang="en-US" sz="2000" dirty="0"/>
          </a:p>
        </p:txBody>
      </p:sp>
      <p:sp>
        <p:nvSpPr>
          <p:cNvPr id="3" name="Content Placeholder 2"/>
          <p:cNvSpPr>
            <a:spLocks noGrp="1"/>
          </p:cNvSpPr>
          <p:nvPr>
            <p:ph idx="1"/>
          </p:nvPr>
        </p:nvSpPr>
        <p:spPr>
          <a:xfrm>
            <a:off x="8305800" y="5867400"/>
            <a:ext cx="381000" cy="258763"/>
          </a:xfrm>
        </p:spPr>
        <p:txBody>
          <a:bodyPr>
            <a:normAutofit fontScale="40000" lnSpcReduction="20000"/>
          </a:bodyPr>
          <a:lstStyle/>
          <a:p>
            <a:pPr marL="0" indent="0">
              <a:buNone/>
            </a:pPr>
            <a:endParaRPr lang="en-US" dirty="0"/>
          </a:p>
        </p:txBody>
      </p:sp>
    </p:spTree>
    <p:extLst>
      <p:ext uri="{BB962C8B-B14F-4D97-AF65-F5344CB8AC3E}">
        <p14:creationId xmlns:p14="http://schemas.microsoft.com/office/powerpoint/2010/main" val="40994506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553200"/>
          </a:xfrm>
        </p:spPr>
        <p:txBody>
          <a:bodyPr anchor="t">
            <a:noAutofit/>
          </a:bodyPr>
          <a:lstStyle/>
          <a:p>
            <a:pPr algn="l"/>
            <a:r>
              <a:rPr lang="en-US" sz="2000" b="1" u="sng" dirty="0" smtClean="0"/>
              <a:t>Staff</a:t>
            </a:r>
            <a:r>
              <a:rPr lang="en-US" sz="2000" b="1" u="sng" dirty="0"/>
              <a:t>:</a:t>
            </a:r>
            <a:r>
              <a:rPr lang="en-US" sz="1600" dirty="0"/>
              <a:t/>
            </a:r>
            <a:br>
              <a:rPr lang="en-US" sz="1600" dirty="0"/>
            </a:br>
            <a:r>
              <a:rPr lang="en-US" sz="1600" b="1" dirty="0" smtClean="0"/>
              <a:t>1)</a:t>
            </a:r>
            <a:r>
              <a:rPr lang="en-US" sz="1600" dirty="0" smtClean="0"/>
              <a:t> </a:t>
            </a:r>
            <a:r>
              <a:rPr lang="en-US" sz="1800" b="1" dirty="0" smtClean="0"/>
              <a:t>Full </a:t>
            </a:r>
            <a:r>
              <a:rPr lang="en-US" sz="1800" b="1" dirty="0"/>
              <a:t>Time </a:t>
            </a:r>
            <a:r>
              <a:rPr lang="en-US" sz="1800" dirty="0"/>
              <a:t>                                                     </a:t>
            </a:r>
            <a:r>
              <a:rPr lang="en-US" sz="1800" dirty="0" smtClean="0"/>
              <a:t> </a:t>
            </a:r>
            <a:r>
              <a:rPr lang="en-US" sz="1800" dirty="0"/>
              <a:t>:    18</a:t>
            </a:r>
            <a:br>
              <a:rPr lang="en-US" sz="1800" dirty="0"/>
            </a:br>
            <a:r>
              <a:rPr lang="en-US" sz="1800" b="1" dirty="0" smtClean="0"/>
              <a:t>2)</a:t>
            </a:r>
            <a:r>
              <a:rPr lang="en-US" sz="1800" dirty="0" smtClean="0"/>
              <a:t> </a:t>
            </a:r>
            <a:r>
              <a:rPr lang="en-US" sz="1800" b="1" dirty="0" smtClean="0"/>
              <a:t>Part </a:t>
            </a:r>
            <a:r>
              <a:rPr lang="en-US" sz="1800" b="1" dirty="0"/>
              <a:t>Time </a:t>
            </a:r>
            <a:r>
              <a:rPr lang="en-US" sz="1800" dirty="0"/>
              <a:t>                                                     </a:t>
            </a:r>
            <a:r>
              <a:rPr lang="en-US" sz="1800" dirty="0" smtClean="0"/>
              <a:t>:    </a:t>
            </a:r>
            <a:r>
              <a:rPr lang="en-US" sz="1800" dirty="0"/>
              <a:t>02</a:t>
            </a:r>
            <a:br>
              <a:rPr lang="en-US" sz="1800" dirty="0"/>
            </a:br>
            <a:r>
              <a:rPr lang="en-US" sz="1800" dirty="0" smtClean="0"/>
              <a:t>    </a:t>
            </a:r>
            <a:r>
              <a:rPr lang="en-US" sz="1800" b="1" dirty="0" smtClean="0"/>
              <a:t>Total</a:t>
            </a:r>
            <a:r>
              <a:rPr lang="en-US" sz="1800" dirty="0" smtClean="0"/>
              <a:t>                                                               :    20</a:t>
            </a:r>
            <a:r>
              <a:rPr lang="en-US" sz="1800" dirty="0"/>
              <a:t/>
            </a:r>
            <a:br>
              <a:rPr lang="en-US" sz="1800" dirty="0"/>
            </a:br>
            <a:r>
              <a:rPr lang="en-US" sz="2400" b="1" u="sng" dirty="0"/>
              <a:t>Networking</a:t>
            </a:r>
            <a:r>
              <a:rPr lang="en-US" sz="2400" b="1" dirty="0"/>
              <a:t> </a:t>
            </a:r>
            <a:r>
              <a:rPr lang="en-US" sz="1800" b="1" dirty="0"/>
              <a:t>        </a:t>
            </a:r>
            <a:r>
              <a:rPr lang="en-US" sz="1800" dirty="0"/>
              <a:t>                                   </a:t>
            </a:r>
            <a:r>
              <a:rPr lang="en-US" sz="1800" dirty="0" smtClean="0"/>
              <a:t>   :   </a:t>
            </a:r>
            <a:r>
              <a:rPr lang="en-US" sz="1800" dirty="0"/>
              <a:t>1) NGO Forum Nasik, Maharashtra</a:t>
            </a:r>
            <a:br>
              <a:rPr lang="en-US" sz="1800" dirty="0"/>
            </a:br>
            <a:r>
              <a:rPr lang="en-US" sz="1800" dirty="0"/>
              <a:t>                                                                           </a:t>
            </a:r>
            <a:r>
              <a:rPr lang="en-US" sz="1800" dirty="0" smtClean="0"/>
              <a:t>     2</a:t>
            </a:r>
            <a:r>
              <a:rPr lang="en-US" sz="1800" dirty="0"/>
              <a:t>) </a:t>
            </a:r>
            <a:r>
              <a:rPr lang="en-US" sz="1800" dirty="0" err="1"/>
              <a:t>Bal</a:t>
            </a:r>
            <a:r>
              <a:rPr lang="en-US" sz="1800" dirty="0"/>
              <a:t> Hakka </a:t>
            </a:r>
            <a:r>
              <a:rPr lang="en-US" sz="1800" dirty="0" err="1"/>
              <a:t>Parishad</a:t>
            </a:r>
            <a:r>
              <a:rPr lang="en-US" sz="1800" dirty="0"/>
              <a:t> Maharashtra</a:t>
            </a:r>
            <a:br>
              <a:rPr lang="en-US" sz="1800" dirty="0"/>
            </a:br>
            <a:r>
              <a:rPr lang="en-US" sz="1800" dirty="0"/>
              <a:t>                                                                            </a:t>
            </a:r>
            <a:r>
              <a:rPr lang="en-US" sz="1800" dirty="0" smtClean="0"/>
              <a:t>    3</a:t>
            </a:r>
            <a:r>
              <a:rPr lang="en-US" sz="1800" dirty="0"/>
              <a:t>) </a:t>
            </a:r>
            <a:r>
              <a:rPr lang="en-US" sz="1800" dirty="0" err="1"/>
              <a:t>Maha</a:t>
            </a:r>
            <a:r>
              <a:rPr lang="en-US" sz="1800" dirty="0"/>
              <a:t>. Social Forum Maharashtra</a:t>
            </a:r>
            <a:br>
              <a:rPr lang="en-US" sz="1800" dirty="0"/>
            </a:br>
            <a:r>
              <a:rPr lang="en-US" sz="1800" dirty="0"/>
              <a:t>                                                                           </a:t>
            </a:r>
            <a:r>
              <a:rPr lang="en-US" sz="1800" dirty="0" smtClean="0"/>
              <a:t>     4</a:t>
            </a:r>
            <a:r>
              <a:rPr lang="en-US" sz="1800" dirty="0"/>
              <a:t>) NGO Alliance Maharashtra</a:t>
            </a:r>
            <a:br>
              <a:rPr lang="en-US" sz="1800" dirty="0"/>
            </a:br>
            <a:r>
              <a:rPr lang="en-US" sz="1800" dirty="0"/>
              <a:t>                                                                            </a:t>
            </a:r>
            <a:r>
              <a:rPr lang="en-US" sz="1800" dirty="0" smtClean="0"/>
              <a:t>    </a:t>
            </a:r>
            <a:r>
              <a:rPr lang="en-US" sz="1800" dirty="0"/>
              <a:t>5) Participatory Forest Mgt. Network</a:t>
            </a:r>
            <a:br>
              <a:rPr lang="en-US" sz="1800" dirty="0"/>
            </a:br>
            <a:r>
              <a:rPr lang="en-US" sz="2400" b="1" u="sng" dirty="0"/>
              <a:t>Infrastructure of Organization</a:t>
            </a:r>
            <a:r>
              <a:rPr lang="en-US" sz="2400" u="sng" dirty="0"/>
              <a:t> </a:t>
            </a:r>
            <a:r>
              <a:rPr lang="en-US" sz="2400" b="1" u="sng" dirty="0"/>
              <a:t>:</a:t>
            </a:r>
            <a:r>
              <a:rPr lang="en-US" sz="2400" dirty="0"/>
              <a:t> </a:t>
            </a:r>
            <a:r>
              <a:rPr lang="en-US" sz="1600" dirty="0"/>
              <a:t>                                       </a:t>
            </a:r>
            <a:br>
              <a:rPr lang="en-US" sz="1600" dirty="0"/>
            </a:br>
            <a:r>
              <a:rPr lang="en-US" sz="1600" b="1" dirty="0" smtClean="0"/>
              <a:t>1)</a:t>
            </a:r>
            <a:r>
              <a:rPr lang="en-US" sz="1600" dirty="0" smtClean="0"/>
              <a:t> </a:t>
            </a:r>
            <a:r>
              <a:rPr lang="en-US" sz="1800" b="1" dirty="0" smtClean="0"/>
              <a:t>Full </a:t>
            </a:r>
            <a:r>
              <a:rPr lang="en-US" sz="1800" b="1" dirty="0"/>
              <a:t>fledge office</a:t>
            </a:r>
            <a:r>
              <a:rPr lang="en-US" sz="1800" dirty="0"/>
              <a:t>                                           </a:t>
            </a:r>
            <a:r>
              <a:rPr lang="en-US" sz="1800" dirty="0" smtClean="0"/>
              <a:t> </a:t>
            </a:r>
            <a:r>
              <a:rPr lang="en-US" sz="1800" dirty="0"/>
              <a:t>:   1  No.</a:t>
            </a:r>
            <a:br>
              <a:rPr lang="en-US" sz="1800" dirty="0"/>
            </a:br>
            <a:r>
              <a:rPr lang="en-US" sz="1800" b="1" dirty="0" smtClean="0"/>
              <a:t>2)</a:t>
            </a:r>
            <a:r>
              <a:rPr lang="en-US" sz="1800" dirty="0" smtClean="0"/>
              <a:t> </a:t>
            </a:r>
            <a:r>
              <a:rPr lang="en-US" sz="1800" b="1" dirty="0" smtClean="0"/>
              <a:t>Project </a:t>
            </a:r>
            <a:r>
              <a:rPr lang="en-US" sz="1800" b="1" dirty="0"/>
              <a:t>Office   </a:t>
            </a:r>
            <a:r>
              <a:rPr lang="en-US" sz="1800" dirty="0"/>
              <a:t>                                              </a:t>
            </a:r>
            <a:r>
              <a:rPr lang="en-US" sz="1800" dirty="0" smtClean="0"/>
              <a:t>:   </a:t>
            </a:r>
            <a:r>
              <a:rPr lang="en-US" sz="1800" dirty="0"/>
              <a:t>1 No.</a:t>
            </a:r>
            <a:br>
              <a:rPr lang="en-US" sz="1800" dirty="0"/>
            </a:br>
            <a:r>
              <a:rPr lang="en-US" sz="1800" b="1" dirty="0" smtClean="0"/>
              <a:t>3)</a:t>
            </a:r>
            <a:r>
              <a:rPr lang="en-US" sz="1800" dirty="0" smtClean="0"/>
              <a:t> </a:t>
            </a:r>
            <a:r>
              <a:rPr lang="en-US" sz="1800" b="1" dirty="0" smtClean="0"/>
              <a:t>Computer </a:t>
            </a:r>
            <a:r>
              <a:rPr lang="en-US" sz="1800" b="1" dirty="0"/>
              <a:t>Set</a:t>
            </a:r>
            <a:r>
              <a:rPr lang="en-US" sz="1800" dirty="0"/>
              <a:t>                                                 </a:t>
            </a:r>
            <a:r>
              <a:rPr lang="en-US" sz="1800" dirty="0" smtClean="0"/>
              <a:t>:   </a:t>
            </a:r>
            <a:r>
              <a:rPr lang="en-US" sz="1800" dirty="0"/>
              <a:t>4  No.</a:t>
            </a:r>
            <a:br>
              <a:rPr lang="en-US" sz="1800" dirty="0"/>
            </a:br>
            <a:r>
              <a:rPr lang="en-US" sz="1800" b="1" dirty="0" smtClean="0"/>
              <a:t>4)</a:t>
            </a:r>
            <a:r>
              <a:rPr lang="en-US" sz="1800" dirty="0" smtClean="0"/>
              <a:t> </a:t>
            </a:r>
            <a:r>
              <a:rPr lang="en-US" sz="1800" b="1" dirty="0" smtClean="0"/>
              <a:t>Audio-Visual </a:t>
            </a:r>
            <a:r>
              <a:rPr lang="en-US" sz="1800" b="1" dirty="0"/>
              <a:t>Set </a:t>
            </a:r>
            <a:r>
              <a:rPr lang="en-US" sz="1800" dirty="0"/>
              <a:t>                                           </a:t>
            </a:r>
            <a:r>
              <a:rPr lang="en-US" sz="1800" dirty="0" smtClean="0"/>
              <a:t>:   </a:t>
            </a:r>
            <a:r>
              <a:rPr lang="en-US" sz="1800" dirty="0"/>
              <a:t>1 Set. </a:t>
            </a:r>
            <a:br>
              <a:rPr lang="en-US" sz="1800" dirty="0"/>
            </a:br>
            <a:r>
              <a:rPr lang="en-US" sz="1800" dirty="0" smtClean="0"/>
              <a:t>    (</a:t>
            </a:r>
            <a:r>
              <a:rPr lang="en-US" sz="1800" dirty="0"/>
              <a:t>T.V., </a:t>
            </a:r>
            <a:r>
              <a:rPr lang="en-US" sz="1800" dirty="0" smtClean="0"/>
              <a:t>V.C.R)</a:t>
            </a:r>
            <a:r>
              <a:rPr lang="en-US" sz="1800" dirty="0"/>
              <a:t/>
            </a:r>
            <a:br>
              <a:rPr lang="en-US" sz="1800" dirty="0"/>
            </a:br>
            <a:r>
              <a:rPr lang="en-US" sz="1800" b="1" dirty="0" smtClean="0"/>
              <a:t>5)</a:t>
            </a:r>
            <a:r>
              <a:rPr lang="en-US" sz="1800" dirty="0" smtClean="0"/>
              <a:t> </a:t>
            </a:r>
            <a:r>
              <a:rPr lang="en-US" sz="1800" b="1" dirty="0"/>
              <a:t>Sound System    </a:t>
            </a:r>
            <a:r>
              <a:rPr lang="en-US" sz="1800" dirty="0"/>
              <a:t>                               </a:t>
            </a:r>
            <a:r>
              <a:rPr lang="en-US" sz="1800" dirty="0" smtClean="0"/>
              <a:t>              :    </a:t>
            </a:r>
            <a:r>
              <a:rPr lang="en-US" sz="1800" dirty="0"/>
              <a:t>1 Set.</a:t>
            </a:r>
            <a:br>
              <a:rPr lang="en-US" sz="1800" dirty="0"/>
            </a:br>
            <a:r>
              <a:rPr lang="en-US" sz="1800" dirty="0"/>
              <a:t>    </a:t>
            </a:r>
            <a:r>
              <a:rPr lang="en-US" sz="1800" dirty="0" smtClean="0"/>
              <a:t>(</a:t>
            </a:r>
            <a:r>
              <a:rPr lang="en-US" sz="1800" dirty="0"/>
              <a:t>Amplifier, Mice &amp; Speakers)       </a:t>
            </a:r>
            <a:br>
              <a:rPr lang="en-US" sz="1800" dirty="0"/>
            </a:br>
            <a:r>
              <a:rPr lang="en-US" sz="1800" b="1" dirty="0" smtClean="0"/>
              <a:t>6</a:t>
            </a:r>
            <a:r>
              <a:rPr lang="en-US" sz="1800" b="1" dirty="0"/>
              <a:t>) </a:t>
            </a:r>
            <a:r>
              <a:rPr lang="en-US" sz="1800" b="1" dirty="0" smtClean="0"/>
              <a:t>LCD </a:t>
            </a:r>
            <a:r>
              <a:rPr lang="en-US" sz="1800" b="1" dirty="0"/>
              <a:t>Projector with Laptop  </a:t>
            </a:r>
            <a:r>
              <a:rPr lang="en-US" sz="1800" dirty="0"/>
              <a:t>           </a:t>
            </a:r>
            <a:r>
              <a:rPr lang="en-US" sz="1800" dirty="0" smtClean="0"/>
              <a:t>              </a:t>
            </a:r>
            <a:r>
              <a:rPr lang="en-US" sz="1800" dirty="0"/>
              <a:t>:    1 Set.                                                                              </a:t>
            </a:r>
            <a:br>
              <a:rPr lang="en-US" sz="1800" dirty="0"/>
            </a:br>
            <a:r>
              <a:rPr lang="en-US" sz="2400" b="1" u="sng" dirty="0"/>
              <a:t>Infrastructure : </a:t>
            </a:r>
            <a:r>
              <a:rPr lang="en-US" sz="1800" b="1" dirty="0"/>
              <a:t>  </a:t>
            </a:r>
            <a:r>
              <a:rPr lang="en-US" sz="1800" dirty="0"/>
              <a:t/>
            </a:r>
            <a:br>
              <a:rPr lang="en-US" sz="1800" dirty="0"/>
            </a:br>
            <a:r>
              <a:rPr lang="en-US" sz="1800" b="1" dirty="0"/>
              <a:t>Office furniture with Basic Amenities</a:t>
            </a:r>
            <a:r>
              <a:rPr lang="en-US" sz="1800" dirty="0"/>
              <a:t/>
            </a:r>
            <a:br>
              <a:rPr lang="en-US" sz="1800" dirty="0"/>
            </a:br>
            <a:r>
              <a:rPr lang="en-US" sz="1800" b="1" dirty="0"/>
              <a:t>Vehicle (Motor cycle)</a:t>
            </a:r>
            <a:r>
              <a:rPr lang="en-US" sz="1800" dirty="0"/>
              <a:t>                                     </a:t>
            </a:r>
            <a:r>
              <a:rPr lang="en-US" sz="1800" dirty="0" smtClean="0"/>
              <a:t>    :    </a:t>
            </a:r>
            <a:r>
              <a:rPr lang="en-US" sz="1800" dirty="0"/>
              <a:t>2 No</a:t>
            </a:r>
            <a:br>
              <a:rPr lang="en-US" sz="1800" dirty="0"/>
            </a:br>
            <a:r>
              <a:rPr lang="en-US" sz="1800" b="1" dirty="0"/>
              <a:t>Library </a:t>
            </a:r>
            <a:r>
              <a:rPr lang="en-US" sz="1800" dirty="0"/>
              <a:t>                                                             </a:t>
            </a:r>
            <a:r>
              <a:rPr lang="en-US" sz="1800" dirty="0" smtClean="0"/>
              <a:t>     :    </a:t>
            </a:r>
            <a:r>
              <a:rPr lang="en-US" sz="1800" dirty="0"/>
              <a:t>1 No</a:t>
            </a:r>
            <a:br>
              <a:rPr lang="en-US" sz="1800" dirty="0"/>
            </a:br>
            <a:endParaRPr lang="en-US" sz="1800" dirty="0"/>
          </a:p>
        </p:txBody>
      </p:sp>
      <p:sp>
        <p:nvSpPr>
          <p:cNvPr id="3" name="Content Placeholder 2"/>
          <p:cNvSpPr>
            <a:spLocks noGrp="1"/>
          </p:cNvSpPr>
          <p:nvPr>
            <p:ph idx="1"/>
          </p:nvPr>
        </p:nvSpPr>
        <p:spPr>
          <a:xfrm>
            <a:off x="7696200" y="6172200"/>
            <a:ext cx="990600" cy="381000"/>
          </a:xfrm>
        </p:spPr>
        <p:txBody>
          <a:bodyPr>
            <a:normAutofit fontScale="70000" lnSpcReduction="20000"/>
          </a:bodyPr>
          <a:lstStyle/>
          <a:p>
            <a:endParaRPr lang="en-US" dirty="0"/>
          </a:p>
        </p:txBody>
      </p:sp>
    </p:spTree>
    <p:extLst>
      <p:ext uri="{BB962C8B-B14F-4D97-AF65-F5344CB8AC3E}">
        <p14:creationId xmlns:p14="http://schemas.microsoft.com/office/powerpoint/2010/main" val="94965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763000" cy="6781800"/>
          </a:xfrm>
        </p:spPr>
        <p:txBody>
          <a:bodyPr>
            <a:noAutofit/>
          </a:bodyPr>
          <a:lstStyle/>
          <a:p>
            <a:pPr algn="l"/>
            <a:r>
              <a:rPr lang="en-US" sz="1800" b="1" u="sng" dirty="0" smtClean="0"/>
              <a:t>PREM</a:t>
            </a:r>
            <a:r>
              <a:rPr lang="mr-IN" sz="1800" b="1" u="sng" dirty="0" smtClean="0"/>
              <a:t> </a:t>
            </a:r>
            <a:r>
              <a:rPr lang="en-US" sz="1800" b="1" u="sng" dirty="0" smtClean="0"/>
              <a:t>Foundation, </a:t>
            </a:r>
            <a:r>
              <a:rPr lang="en-US" sz="1800" b="1" u="sng" dirty="0" err="1" smtClean="0"/>
              <a:t>Nashik</a:t>
            </a:r>
            <a:r>
              <a:rPr lang="en-US" sz="1800" b="1" u="sng" dirty="0" smtClean="0"/>
              <a:t>  </a:t>
            </a:r>
            <a:r>
              <a:rPr lang="en-US" sz="1800" b="1" u="sng" dirty="0"/>
              <a:t>Work Profile </a:t>
            </a:r>
            <a:r>
              <a:rPr lang="en-US" sz="1800" b="1" u="sng" dirty="0" smtClean="0"/>
              <a:t>:-</a:t>
            </a:r>
            <a:r>
              <a:rPr lang="en-US" sz="1800" dirty="0"/>
              <a:t/>
            </a:r>
            <a:br>
              <a:rPr lang="en-US" sz="1800" dirty="0"/>
            </a:br>
            <a:r>
              <a:rPr lang="en-US" sz="1800" dirty="0"/>
              <a:t>               PREM </a:t>
            </a:r>
            <a:r>
              <a:rPr lang="en-US" sz="1800" dirty="0" smtClean="0"/>
              <a:t>Foundation ,</a:t>
            </a:r>
            <a:r>
              <a:rPr lang="en-US" sz="1800" dirty="0" err="1" smtClean="0"/>
              <a:t>Nashik</a:t>
            </a:r>
            <a:r>
              <a:rPr lang="en-US" sz="1800" dirty="0" smtClean="0"/>
              <a:t> </a:t>
            </a:r>
            <a:r>
              <a:rPr lang="en-US" sz="1800" dirty="0"/>
              <a:t>has been started in 2012 with concern, where people themselves will be actively participate and will ensure their overall development through self reliance and sustainable development.                            </a:t>
            </a:r>
            <a:br>
              <a:rPr lang="en-US" sz="1800" dirty="0"/>
            </a:br>
            <a:r>
              <a:rPr lang="en-US" sz="1800" dirty="0"/>
              <a:t>              We believe that people have capabilities and achieve the desired goal through focused activities. Since last 09 years we are ensuring it with various issues such as Health, Water, Education, Natural Resource Management and Sustainable Farming. It is all managed by people with their commitment, participation and sharing. Our Organization is also working in </a:t>
            </a:r>
            <a:r>
              <a:rPr lang="en-US" sz="1800" dirty="0" err="1"/>
              <a:t>Nandurbar</a:t>
            </a:r>
            <a:r>
              <a:rPr lang="en-US" sz="1800" dirty="0"/>
              <a:t> District since 2012 to till date. We are working in 10 </a:t>
            </a:r>
            <a:r>
              <a:rPr lang="en-US" sz="1800" dirty="0" err="1"/>
              <a:t>Grampanchayats</a:t>
            </a:r>
            <a:r>
              <a:rPr lang="en-US" sz="1800" dirty="0"/>
              <a:t> 63 Padas  of </a:t>
            </a:r>
            <a:r>
              <a:rPr lang="en-US" sz="1800" dirty="0" err="1"/>
              <a:t>Dhadgaon</a:t>
            </a:r>
            <a:r>
              <a:rPr lang="en-US" sz="1800" dirty="0"/>
              <a:t> &amp; </a:t>
            </a:r>
            <a:r>
              <a:rPr lang="en-US" sz="1800" dirty="0" err="1"/>
              <a:t>Akkalkuwa</a:t>
            </a:r>
            <a:r>
              <a:rPr lang="en-US" sz="1800" dirty="0"/>
              <a:t> Block of </a:t>
            </a:r>
            <a:r>
              <a:rPr lang="en-US" sz="1800" dirty="0" err="1"/>
              <a:t>Nandurbar</a:t>
            </a:r>
            <a:r>
              <a:rPr lang="en-US" sz="1800" dirty="0"/>
              <a:t> District for overall development.&amp; 5 Villages of </a:t>
            </a:r>
            <a:r>
              <a:rPr lang="en-US" sz="1800" dirty="0" err="1"/>
              <a:t>Nashik</a:t>
            </a:r>
            <a:r>
              <a:rPr lang="en-US" sz="1800" dirty="0"/>
              <a:t> District &amp; </a:t>
            </a:r>
            <a:r>
              <a:rPr lang="en-US" sz="1800" dirty="0" err="1"/>
              <a:t>Nashik</a:t>
            </a:r>
            <a:r>
              <a:rPr lang="en-US" sz="1800" dirty="0"/>
              <a:t> Urban area. We are implementing the various programs like Maharashtra Rural Employment Guaranty Scheme, Community Health Camps, Community Libraries, HIV /AIDS Prevention &amp; </a:t>
            </a:r>
            <a:r>
              <a:rPr lang="en-US" sz="1800" dirty="0" err="1"/>
              <a:t>Conseling</a:t>
            </a:r>
            <a:r>
              <a:rPr lang="en-US" sz="1800" dirty="0"/>
              <a:t>, Prevention of Tuberculosis counseling etc. for overall development.  </a:t>
            </a:r>
            <a:br>
              <a:rPr lang="en-US" sz="1800" dirty="0"/>
            </a:br>
            <a:r>
              <a:rPr lang="en-US" sz="1800" dirty="0"/>
              <a:t>                   12 local staff &amp; 1 </a:t>
            </a:r>
            <a:r>
              <a:rPr lang="en-US" sz="1800" dirty="0" err="1"/>
              <a:t>co-ordinator</a:t>
            </a:r>
            <a:r>
              <a:rPr lang="en-US" sz="1800" dirty="0"/>
              <a:t> are working in our organization for </a:t>
            </a:r>
            <a:r>
              <a:rPr lang="en-US" sz="1800" dirty="0" err="1"/>
              <a:t>Nandurbar</a:t>
            </a:r>
            <a:r>
              <a:rPr lang="en-US" sz="1800" dirty="0"/>
              <a:t> District for implementing the overall development program. And 6 local staff &amp; 1 co-coordinator  are working in our organization for  implementing  the Women Empowerment  Program in </a:t>
            </a:r>
            <a:r>
              <a:rPr lang="en-US" sz="1800" dirty="0" err="1"/>
              <a:t>Nashik</a:t>
            </a:r>
            <a:r>
              <a:rPr lang="en-US" sz="1800" dirty="0"/>
              <a:t> District. For the success of the program’s organization is develop the linkages with various Govt. &amp; Non Govt. Departments &amp; organizations. Regarding the program </a:t>
            </a:r>
            <a:r>
              <a:rPr lang="en-US" sz="1800" dirty="0" err="1"/>
              <a:t>surtune</a:t>
            </a:r>
            <a:r>
              <a:rPr lang="en-US" sz="1800" dirty="0"/>
              <a:t> organization is working with us like Mahatma </a:t>
            </a:r>
            <a:r>
              <a:rPr lang="en-US" sz="1800" dirty="0" err="1"/>
              <a:t>Fule</a:t>
            </a:r>
            <a:r>
              <a:rPr lang="en-US" sz="1800" dirty="0"/>
              <a:t> </a:t>
            </a:r>
            <a:r>
              <a:rPr lang="en-US" sz="1800" dirty="0" err="1"/>
              <a:t>Samaj</a:t>
            </a:r>
            <a:r>
              <a:rPr lang="en-US" sz="1800" dirty="0"/>
              <a:t> </a:t>
            </a:r>
            <a:r>
              <a:rPr lang="en-US" sz="1800" dirty="0" err="1"/>
              <a:t>Seva</a:t>
            </a:r>
            <a:r>
              <a:rPr lang="en-US" sz="1800" dirty="0"/>
              <a:t> </a:t>
            </a:r>
            <a:r>
              <a:rPr lang="en-US" sz="1800" dirty="0" err="1"/>
              <a:t>Mandal</a:t>
            </a:r>
            <a:r>
              <a:rPr lang="en-US" sz="1800" dirty="0"/>
              <a:t> </a:t>
            </a:r>
            <a:r>
              <a:rPr lang="en-US" sz="1800" dirty="0" err="1"/>
              <a:t>Karmala</a:t>
            </a:r>
            <a:r>
              <a:rPr lang="en-US" sz="1800" dirty="0"/>
              <a:t> </a:t>
            </a:r>
            <a:r>
              <a:rPr lang="en-US" sz="1800" dirty="0" err="1"/>
              <a:t>Dist</a:t>
            </a:r>
            <a:r>
              <a:rPr lang="en-US" sz="1800" dirty="0"/>
              <a:t> Sholapur, </a:t>
            </a:r>
            <a:r>
              <a:rPr lang="en-US" sz="1800" dirty="0" err="1"/>
              <a:t>Savali</a:t>
            </a:r>
            <a:r>
              <a:rPr lang="en-US" sz="1800" dirty="0"/>
              <a:t> </a:t>
            </a:r>
            <a:r>
              <a:rPr lang="en-US" sz="1800" dirty="0" err="1"/>
              <a:t>Sanstha</a:t>
            </a:r>
            <a:r>
              <a:rPr lang="en-US" sz="1800" dirty="0"/>
              <a:t> </a:t>
            </a:r>
            <a:r>
              <a:rPr lang="en-US" sz="1800" dirty="0" err="1"/>
              <a:t>Dhule</a:t>
            </a:r>
            <a:r>
              <a:rPr lang="en-US" sz="1800" dirty="0"/>
              <a:t>, Jay </a:t>
            </a:r>
            <a:r>
              <a:rPr lang="en-US" sz="1800" dirty="0" err="1"/>
              <a:t>Yogeshwar</a:t>
            </a:r>
            <a:r>
              <a:rPr lang="en-US" sz="1800" dirty="0"/>
              <a:t> </a:t>
            </a:r>
            <a:r>
              <a:rPr lang="en-US" sz="1800" dirty="0" err="1"/>
              <a:t>Sanstha</a:t>
            </a:r>
            <a:r>
              <a:rPr lang="en-US" sz="1800" dirty="0"/>
              <a:t> </a:t>
            </a:r>
            <a:r>
              <a:rPr lang="en-US" sz="1800" dirty="0" err="1"/>
              <a:t>Nandurbar</a:t>
            </a:r>
            <a:r>
              <a:rPr lang="en-US" sz="1800" dirty="0"/>
              <a:t>, </a:t>
            </a:r>
            <a:r>
              <a:rPr lang="en-US" sz="1800" dirty="0" err="1"/>
              <a:t>Jansanwad</a:t>
            </a:r>
            <a:r>
              <a:rPr lang="en-US" sz="1800" dirty="0"/>
              <a:t> Project Society, </a:t>
            </a:r>
            <a:r>
              <a:rPr lang="en-US" sz="1800" dirty="0" err="1"/>
              <a:t>Kandbara</a:t>
            </a:r>
            <a:r>
              <a:rPr lang="en-US" sz="1800" dirty="0"/>
              <a:t> &amp; </a:t>
            </a:r>
            <a:r>
              <a:rPr lang="en-US" sz="1800" dirty="0" err="1"/>
              <a:t>N.G.O.Forum</a:t>
            </a:r>
            <a:r>
              <a:rPr lang="en-US" sz="1800" dirty="0"/>
              <a:t> </a:t>
            </a:r>
            <a:r>
              <a:rPr lang="en-US" sz="1800" dirty="0" err="1"/>
              <a:t>Nashik</a:t>
            </a:r>
            <a:r>
              <a:rPr lang="en-US" sz="1800" dirty="0"/>
              <a:t> etc. for program sustainability. Organizations have a Full-fledged  office in </a:t>
            </a:r>
            <a:r>
              <a:rPr lang="en-US" sz="1800" dirty="0" err="1"/>
              <a:t>Nashik</a:t>
            </a:r>
            <a:r>
              <a:rPr lang="en-US" sz="1800" dirty="0"/>
              <a:t> city &amp; Project Office in </a:t>
            </a:r>
            <a:r>
              <a:rPr lang="en-US" sz="1800" dirty="0" err="1"/>
              <a:t>Akkalkuwa</a:t>
            </a:r>
            <a:r>
              <a:rPr lang="en-US" sz="1800" dirty="0"/>
              <a:t> </a:t>
            </a:r>
            <a:r>
              <a:rPr lang="en-US" sz="1800" dirty="0" err="1"/>
              <a:t>Dist.Nandurbar</a:t>
            </a:r>
            <a:r>
              <a:rPr lang="en-US" sz="1800" dirty="0"/>
              <a:t> with the all </a:t>
            </a:r>
            <a:r>
              <a:rPr lang="en-US" sz="1800" dirty="0" err="1"/>
              <a:t>equipments</a:t>
            </a:r>
            <a:r>
              <a:rPr lang="en-US" sz="1800" dirty="0"/>
              <a:t> which is needed for the above mention Programs.      </a:t>
            </a:r>
            <a:br>
              <a:rPr lang="en-US" sz="1800" dirty="0"/>
            </a:br>
            <a:endParaRPr lang="en-US" sz="1800" dirty="0"/>
          </a:p>
        </p:txBody>
      </p:sp>
      <p:sp>
        <p:nvSpPr>
          <p:cNvPr id="3" name="Content Placeholder 2"/>
          <p:cNvSpPr>
            <a:spLocks noGrp="1"/>
          </p:cNvSpPr>
          <p:nvPr>
            <p:ph idx="1"/>
          </p:nvPr>
        </p:nvSpPr>
        <p:spPr>
          <a:xfrm>
            <a:off x="7772400" y="6019800"/>
            <a:ext cx="914400" cy="106363"/>
          </a:xfrm>
        </p:spPr>
        <p:txBody>
          <a:bodyPr>
            <a:normAutofit fontScale="25000" lnSpcReduction="20000"/>
          </a:bodyPr>
          <a:lstStyle/>
          <a:p>
            <a:endParaRPr lang="en-US" dirty="0"/>
          </a:p>
        </p:txBody>
      </p:sp>
    </p:spTree>
    <p:extLst>
      <p:ext uri="{BB962C8B-B14F-4D97-AF65-F5344CB8AC3E}">
        <p14:creationId xmlns:p14="http://schemas.microsoft.com/office/powerpoint/2010/main" val="694519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9144000" cy="6858000"/>
            <a:chOff x="0" y="0"/>
            <a:chExt cx="9144000" cy="6858000"/>
          </a:xfrm>
        </p:grpSpPr>
        <p:pic>
          <p:nvPicPr>
            <p:cNvPr id="6"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5" name="Rectangle 4"/>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sp>
        <p:nvSpPr>
          <p:cNvPr id="8" name="Subtitle 2"/>
          <p:cNvSpPr txBox="1">
            <a:spLocks/>
          </p:cNvSpPr>
          <p:nvPr/>
        </p:nvSpPr>
        <p:spPr>
          <a:xfrm>
            <a:off x="152400" y="304800"/>
            <a:ext cx="8534400" cy="6172200"/>
          </a:xfrm>
          <a:prstGeom prst="rect">
            <a:avLst/>
          </a:prstGeom>
        </p:spPr>
        <p:txBody>
          <a:bodyPr>
            <a:norm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mr-IN" sz="2800" b="1" i="0" u="none" strike="noStrike" kern="1200" cap="none" spc="0" normalizeH="0" baseline="0" noProof="0" dirty="0" smtClean="0">
                <a:ln>
                  <a:noFill/>
                </a:ln>
                <a:solidFill>
                  <a:schemeClr val="tx1"/>
                </a:solidFill>
                <a:effectLst/>
                <a:uLnTx/>
                <a:uFillTx/>
                <a:latin typeface="+mn-lt"/>
                <a:ea typeface="+mn-ea"/>
                <a:cs typeface="+mn-cs"/>
              </a:rPr>
              <a:t>एकात्मिक ग्रामीण महिला उपजीविका सक्षमीकरण प्रकल्प </a:t>
            </a:r>
            <a:r>
              <a:rPr kumimoji="0" lang="en-US" sz="2800" b="1" i="0" u="none" strike="noStrike" kern="1200" cap="none" spc="0" normalizeH="0" baseline="0" noProof="0" dirty="0" smtClean="0">
                <a:ln>
                  <a:noFill/>
                </a:ln>
                <a:solidFill>
                  <a:schemeClr val="tx1"/>
                </a:solidFill>
                <a:effectLst/>
                <a:uLnTx/>
                <a:uFillTx/>
                <a:latin typeface="+mn-lt"/>
                <a:ea typeface="+mn-ea"/>
                <a:cs typeface="+mn-cs"/>
              </a:rPr>
              <a:t> </a:t>
            </a:r>
            <a:r>
              <a:rPr kumimoji="0" lang="mr-IN" sz="2800" b="1" i="0" u="none" strike="noStrike" kern="1200" cap="none" spc="0" normalizeH="0" baseline="0" noProof="0" dirty="0" smtClean="0">
                <a:ln>
                  <a:noFill/>
                </a:ln>
                <a:solidFill>
                  <a:schemeClr val="tx1"/>
                </a:solidFill>
                <a:effectLst/>
                <a:uLnTx/>
                <a:uFillTx/>
                <a:latin typeface="+mn-lt"/>
                <a:ea typeface="+mn-ea"/>
                <a:cs typeface="+mn-cs"/>
              </a:rPr>
              <a:t>इगतपुरी जि.नाशिक</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1500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महाराष्ट्रातील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पुणे</a:t>
            </a:r>
            <a:r>
              <a:rPr kumimoji="0" lang="en-IN"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नाशिक</a:t>
            </a:r>
            <a:r>
              <a:rPr kumimoji="0" lang="en-IN"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ठाणे</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व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अहमदनगर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चार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जिल्ह्यात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इंडिगो</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एअरलाईन्स</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सी.एस.आर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निधीच्या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मदतीने</a:t>
            </a:r>
            <a:r>
              <a:rPr kumimoji="0" lang="en-IN"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अफार्म</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पुणे</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संस्थेच्या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तांत्रिक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मार्गदर्शनाने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व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प्रेम</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बहु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उद्देशीय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संस्था</a:t>
            </a:r>
            <a:r>
              <a:rPr kumimoji="0" lang="en-IN"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नाशिक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संस्थे</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मार्फत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ग्रामीण</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महिला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उपजिविका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सक्षमीकरण</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कार्यक्रम</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राबविला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त्यात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नाशिक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जिल्यातील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इगतपुरी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तालुक्यातील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आंबेवाडी</a:t>
            </a:r>
            <a:r>
              <a:rPr kumimoji="0" lang="en-IN"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खड्केद</a:t>
            </a:r>
            <a:r>
              <a:rPr kumimoji="0" lang="en-IN"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इंदोरे</a:t>
            </a:r>
            <a:r>
              <a:rPr kumimoji="0" lang="en-IN"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वासाळी</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व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बारशिंगवे</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ह्या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आदिवासी</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गावांचा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समावेश</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गावे</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दुर्गम</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भागात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सह्याद्री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पर्वत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रांगेत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वसलेली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असुन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आर्थिक</a:t>
            </a:r>
            <a:r>
              <a:rPr kumimoji="0" lang="en-IN"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सामाजिक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व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विकासाच्या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दुष्टीकोनातुन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अतिशय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मागासलेली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ह्या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गावात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९८.७२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टक्के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अदिवासी</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सामुदयाची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लोक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वस्ती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पर्वतीय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भाग</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असल्यामुळे</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शेती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पांरपारीक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पद्धतीने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त्यामुळे</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शेतीतुन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मिळणारे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उत्पन्न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अतिशय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नगण्य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सिंचनासाठी</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पाण्याची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उपलब्ध</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नसल्यामुळे</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शेती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पुर्णत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पावसाच्या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पाण्यावर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अवलंबुन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डोंगराळ</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भुभाग</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असल्यामुळे</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जमिनीची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व्यवस्थित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मातीची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उत्पादकता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खुप</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कमी</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a:t>
            </a:r>
            <a:r>
              <a:rPr kumimoji="0" lang="en-IN"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त्यामुळे</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एकरी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उत्पन्न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खुप</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कमी</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येते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अशा</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प्रत्येक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गावातून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गरीब</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गरजू</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विधवा</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परितकत्या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अशा</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२२०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महिलांची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गावे</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मिळून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११००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महिलांची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निवड</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केलेली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महिलांच्या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आर्थिक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सक्षमिकरणासाठीचे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काम</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प्रेम</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बहु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उद्देशीय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संस्था</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करीत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यात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गावात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निवड</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केलेल्या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२२०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महिलांचे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व्यवसायानुसार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उत्पादक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गट</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स्थापन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केलेले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त्या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गटातील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सदस्यापैकी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एक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अध्यक्ष</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व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सचिव</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असे</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दोन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पदाधिकारी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निवड</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करुन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त्याचे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मदतीने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आर्थिक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व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प्रशासकिय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कामकाज</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अशा</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प्रत्येक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गटातुन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एक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पदाधिका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याची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ग्रामसंघात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सद्स्य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म्हणुन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निवड</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अशा</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११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सदस्याचा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ग्रामसंघ</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तयार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ग्रामसंघातील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सदस्यापैकी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अध्यक्ष</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उपाध्यक्ष</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व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सचिव</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म्हणुन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नियुक्ती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ह्या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ग्रामसंघाची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वर्षातुन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दोन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वेळा</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सर्वसाधारण</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सभा</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आयोजित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सभेत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झालेल्या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कामकाजाचा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आढावा</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व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पुढील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कामांचे</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नियोजन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व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मंजुरी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या</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सभेतुन</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घेतली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जाते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प्रत्येक</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गावात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पुढील</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प्रमाणे</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स्वतंत्र</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ग्रामसंघ</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r>
              <a:rPr kumimoji="0" lang="en-US" sz="1400" b="0" i="0" u="none" strike="noStrike" kern="1200" cap="none" spc="0" normalizeH="0" baseline="0" noProof="0" dirty="0" err="1" smtClean="0">
                <a:ln>
                  <a:noFill/>
                </a:ln>
                <a:solidFill>
                  <a:schemeClr val="tx1"/>
                </a:solidFill>
                <a:effectLst/>
                <a:uLnTx/>
                <a:uFillTx/>
                <a:latin typeface="+mj-lt"/>
                <a:ea typeface="+mn-ea"/>
                <a:cs typeface="+mn-cs"/>
              </a:rPr>
              <a:t>आहेत</a:t>
            </a:r>
            <a:r>
              <a:rPr kumimoji="0" lang="en-US" sz="1400" b="0" i="0" u="none" strike="noStrike" kern="1200" cap="none" spc="0" normalizeH="0" baseline="0" noProof="0" dirty="0" smtClean="0">
                <a:ln>
                  <a:noFill/>
                </a:ln>
                <a:solidFill>
                  <a:schemeClr val="tx1"/>
                </a:solidFill>
                <a:effectLst/>
                <a:uLnTx/>
                <a:uFillTx/>
                <a:latin typeface="+mj-lt"/>
                <a:ea typeface="+mn-ea"/>
                <a:cs typeface="+mn-cs"/>
              </a:rPr>
              <a:t>. </a:t>
            </a: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endParaRPr kumimoji="0" lang="en-US" sz="13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endParaRPr kumimoji="0" lang="en-US" sz="13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graphicFrame>
        <p:nvGraphicFramePr>
          <p:cNvPr id="5" name="Table 4"/>
          <p:cNvGraphicFramePr>
            <a:graphicFrameLocks noGrp="1"/>
          </p:cNvGraphicFramePr>
          <p:nvPr>
            <p:extLst>
              <p:ext uri="{D42A27DB-BD31-4B8C-83A1-F6EECF244321}">
                <p14:modId xmlns:p14="http://schemas.microsoft.com/office/powerpoint/2010/main" val="2492322858"/>
              </p:ext>
            </p:extLst>
          </p:nvPr>
        </p:nvGraphicFramePr>
        <p:xfrm>
          <a:off x="762000" y="762000"/>
          <a:ext cx="7620002" cy="4922721"/>
        </p:xfrm>
        <a:graphic>
          <a:graphicData uri="http://schemas.openxmlformats.org/drawingml/2006/table">
            <a:tbl>
              <a:tblPr firstRow="1" bandRow="1">
                <a:tableStyleId>{775DCB02-9BB8-47FD-8907-85C794F793BA}</a:tableStyleId>
              </a:tblPr>
              <a:tblGrid>
                <a:gridCol w="609600"/>
                <a:gridCol w="1600200"/>
                <a:gridCol w="948402"/>
                <a:gridCol w="1261398"/>
                <a:gridCol w="990600"/>
                <a:gridCol w="1094352"/>
                <a:gridCol w="1115450"/>
              </a:tblGrid>
              <a:tr h="762000">
                <a:tc>
                  <a:txBody>
                    <a:bodyPr/>
                    <a:lstStyle/>
                    <a:p>
                      <a:pPr marL="0" marR="0" algn="ctr">
                        <a:lnSpc>
                          <a:spcPct val="107000"/>
                        </a:lnSpc>
                        <a:spcBef>
                          <a:spcPts val="0"/>
                        </a:spcBef>
                        <a:spcAft>
                          <a:spcPts val="0"/>
                        </a:spcAft>
                      </a:pPr>
                      <a:r>
                        <a:rPr lang="en-US" sz="1400" dirty="0"/>
                        <a:t>अ. </a:t>
                      </a:r>
                      <a:r>
                        <a:rPr lang="en-US" sz="1400" dirty="0" err="1"/>
                        <a:t>क्र</a:t>
                      </a:r>
                      <a:r>
                        <a:rPr lang="en-US" sz="1400" dirty="0"/>
                        <a:t>.</a:t>
                      </a:r>
                      <a:endParaRPr lang="en-US" sz="1400" b="1" dirty="0">
                        <a:solidFill>
                          <a:schemeClr val="tx1"/>
                        </a:solidFill>
                        <a:latin typeface="+mn-lt"/>
                        <a:ea typeface="Calibri"/>
                        <a:cs typeface="Mangal"/>
                      </a:endParaRPr>
                    </a:p>
                  </a:txBody>
                  <a:tcPr marL="68580" marR="68580" marT="0" marB="0" anchor="ctr"/>
                </a:tc>
                <a:tc>
                  <a:txBody>
                    <a:bodyPr/>
                    <a:lstStyle/>
                    <a:p>
                      <a:pPr algn="ctr"/>
                      <a:r>
                        <a:rPr lang="en-US" sz="1400" kern="1200" dirty="0" err="1" smtClean="0"/>
                        <a:t>ग्रामसंघाचे</a:t>
                      </a:r>
                      <a:r>
                        <a:rPr lang="en-US" sz="1400" kern="1200" dirty="0" smtClean="0"/>
                        <a:t> </a:t>
                      </a:r>
                      <a:r>
                        <a:rPr lang="en-US" sz="1400" kern="1200" dirty="0" err="1" smtClean="0"/>
                        <a:t>नाव</a:t>
                      </a:r>
                      <a:endParaRPr lang="en-US" sz="1400" b="1" dirty="0">
                        <a:solidFill>
                          <a:schemeClr val="tx1"/>
                        </a:solidFill>
                        <a:latin typeface="+mn-lt"/>
                      </a:endParaRPr>
                    </a:p>
                  </a:txBody>
                  <a:tcPr anchor="ctr"/>
                </a:tc>
                <a:tc>
                  <a:txBody>
                    <a:bodyPr/>
                    <a:lstStyle/>
                    <a:p>
                      <a:pPr algn="ctr"/>
                      <a:r>
                        <a:rPr lang="en-US" sz="1400" kern="1200" dirty="0" err="1" smtClean="0"/>
                        <a:t>गाव</a:t>
                      </a:r>
                      <a:endParaRPr lang="en-US" sz="1400" b="1" dirty="0">
                        <a:solidFill>
                          <a:schemeClr val="tx1"/>
                        </a:solidFill>
                        <a:latin typeface="+mn-lt"/>
                      </a:endParaRPr>
                    </a:p>
                  </a:txBody>
                  <a:tcPr anchor="ctr"/>
                </a:tc>
                <a:tc>
                  <a:txBody>
                    <a:bodyPr/>
                    <a:lstStyle/>
                    <a:p>
                      <a:pPr algn="ctr"/>
                      <a:r>
                        <a:rPr lang="en-US" sz="1400" kern="1200" dirty="0" err="1" smtClean="0"/>
                        <a:t>स्थापना</a:t>
                      </a:r>
                      <a:r>
                        <a:rPr lang="en-US" sz="1400" kern="1200" dirty="0" smtClean="0"/>
                        <a:t> </a:t>
                      </a:r>
                      <a:r>
                        <a:rPr lang="en-US" sz="1400" kern="1200" dirty="0" err="1" smtClean="0"/>
                        <a:t>दिनांक</a:t>
                      </a:r>
                      <a:endParaRPr lang="en-US" sz="1400" b="1" dirty="0">
                        <a:solidFill>
                          <a:schemeClr val="tx1"/>
                        </a:solidFill>
                        <a:latin typeface="+mn-lt"/>
                      </a:endParaRPr>
                    </a:p>
                  </a:txBody>
                  <a:tcPr anchor="ctr"/>
                </a:tc>
                <a:tc>
                  <a:txBody>
                    <a:bodyPr/>
                    <a:lstStyle/>
                    <a:p>
                      <a:pPr algn="ctr"/>
                      <a:r>
                        <a:rPr lang="en-US" sz="1400" kern="1200" dirty="0" err="1" smtClean="0"/>
                        <a:t>सद्स्य</a:t>
                      </a:r>
                      <a:endParaRPr lang="en-US" sz="1400" kern="1200" dirty="0" smtClean="0"/>
                    </a:p>
                    <a:p>
                      <a:pPr algn="ctr"/>
                      <a:r>
                        <a:rPr lang="en-US" sz="1400" kern="1200" dirty="0" err="1" smtClean="0"/>
                        <a:t>संख्या</a:t>
                      </a:r>
                      <a:endParaRPr lang="en-US" sz="1400" b="1" dirty="0">
                        <a:solidFill>
                          <a:schemeClr val="tx1"/>
                        </a:solidFill>
                        <a:latin typeface="+mn-lt"/>
                      </a:endParaRPr>
                    </a:p>
                  </a:txBody>
                  <a:tcPr anchor="ctr"/>
                </a:tc>
                <a:tc>
                  <a:txBody>
                    <a:bodyPr/>
                    <a:lstStyle/>
                    <a:p>
                      <a:pPr algn="ctr"/>
                      <a:r>
                        <a:rPr lang="hi-IN" sz="1400" kern="1200" dirty="0" smtClean="0"/>
                        <a:t>उत्पादक</a:t>
                      </a:r>
                      <a:r>
                        <a:rPr lang="en-US" sz="1400" kern="1200" dirty="0" smtClean="0"/>
                        <a:t> </a:t>
                      </a:r>
                      <a:r>
                        <a:rPr lang="en-US" sz="1400" kern="1200" dirty="0" err="1" smtClean="0"/>
                        <a:t>गट</a:t>
                      </a:r>
                      <a:r>
                        <a:rPr lang="en-US" sz="1400" kern="1200" dirty="0" smtClean="0"/>
                        <a:t> </a:t>
                      </a:r>
                      <a:r>
                        <a:rPr lang="en-US" sz="1400" kern="1200" dirty="0" err="1" smtClean="0"/>
                        <a:t>संख्या</a:t>
                      </a:r>
                      <a:r>
                        <a:rPr lang="en-US" sz="1400" kern="1200" dirty="0" smtClean="0"/>
                        <a:t> </a:t>
                      </a:r>
                      <a:endParaRPr lang="en-US" sz="1400" b="1" dirty="0">
                        <a:solidFill>
                          <a:schemeClr val="tx1"/>
                        </a:solidFill>
                        <a:latin typeface="+mn-lt"/>
                      </a:endParaRPr>
                    </a:p>
                  </a:txBody>
                  <a:tcPr anchor="ctr"/>
                </a:tc>
                <a:tc>
                  <a:txBody>
                    <a:bodyPr/>
                    <a:lstStyle/>
                    <a:p>
                      <a:pPr algn="ctr"/>
                      <a:r>
                        <a:rPr lang="hi-IN" sz="1400" kern="1200" dirty="0" smtClean="0"/>
                        <a:t>सदस्य</a:t>
                      </a:r>
                      <a:r>
                        <a:rPr lang="en-US" sz="1400" kern="1200" dirty="0" smtClean="0"/>
                        <a:t> </a:t>
                      </a:r>
                      <a:r>
                        <a:rPr lang="en-US" sz="1400" kern="1200" dirty="0" err="1" smtClean="0"/>
                        <a:t>संख्या</a:t>
                      </a:r>
                      <a:endParaRPr lang="en-US" sz="1400" b="1" dirty="0">
                        <a:solidFill>
                          <a:schemeClr val="tx1"/>
                        </a:solidFill>
                        <a:latin typeface="+mn-lt"/>
                      </a:endParaRPr>
                    </a:p>
                  </a:txBody>
                  <a:tcPr anchor="ctr"/>
                </a:tc>
              </a:tr>
              <a:tr h="684890">
                <a:tc>
                  <a:txBody>
                    <a:bodyPr/>
                    <a:lstStyle/>
                    <a:p>
                      <a:pPr marL="0" marR="0" algn="ctr">
                        <a:lnSpc>
                          <a:spcPct val="107000"/>
                        </a:lnSpc>
                        <a:spcBef>
                          <a:spcPts val="0"/>
                        </a:spcBef>
                        <a:spcAft>
                          <a:spcPts val="0"/>
                        </a:spcAft>
                      </a:pPr>
                      <a:r>
                        <a:rPr lang="en-US" sz="1400"/>
                        <a:t>१</a:t>
                      </a:r>
                      <a:endParaRPr lang="en-US" sz="1400" b="1">
                        <a:latin typeface="+mn-lt"/>
                        <a:ea typeface="Calibri"/>
                        <a:cs typeface="Mangal"/>
                      </a:endParaRPr>
                    </a:p>
                  </a:txBody>
                  <a:tcPr marL="68580" marR="68580" marT="0" marB="0"/>
                </a:tc>
                <a:tc>
                  <a:txBody>
                    <a:bodyPr/>
                    <a:lstStyle/>
                    <a:p>
                      <a:pPr marL="0" marR="0">
                        <a:lnSpc>
                          <a:spcPct val="107000"/>
                        </a:lnSpc>
                        <a:spcBef>
                          <a:spcPts val="0"/>
                        </a:spcBef>
                        <a:spcAft>
                          <a:spcPts val="0"/>
                        </a:spcAft>
                      </a:pPr>
                      <a:r>
                        <a:rPr lang="en-US" sz="1400" dirty="0" err="1"/>
                        <a:t>ग्रामोन्नती</a:t>
                      </a:r>
                      <a:r>
                        <a:rPr lang="en-US" sz="1400" dirty="0"/>
                        <a:t> </a:t>
                      </a:r>
                      <a:r>
                        <a:rPr lang="en-US" sz="1400" dirty="0" err="1"/>
                        <a:t>महिला</a:t>
                      </a:r>
                      <a:r>
                        <a:rPr lang="en-US" sz="1400" dirty="0"/>
                        <a:t> </a:t>
                      </a:r>
                      <a:r>
                        <a:rPr lang="en-US" sz="1400" dirty="0" err="1"/>
                        <a:t>ग्रामसंघ</a:t>
                      </a:r>
                      <a:endParaRPr lang="en-US" sz="1400" b="1" dirty="0">
                        <a:latin typeface="+mn-lt"/>
                        <a:ea typeface="Calibri"/>
                        <a:cs typeface="Mangal"/>
                      </a:endParaRPr>
                    </a:p>
                  </a:txBody>
                  <a:tcPr marL="68580" marR="68580" marT="0" marB="0"/>
                </a:tc>
                <a:tc>
                  <a:txBody>
                    <a:bodyPr/>
                    <a:lstStyle/>
                    <a:p>
                      <a:pPr marL="0" marR="0" algn="ctr">
                        <a:lnSpc>
                          <a:spcPct val="107000"/>
                        </a:lnSpc>
                        <a:spcBef>
                          <a:spcPts val="0"/>
                        </a:spcBef>
                        <a:spcAft>
                          <a:spcPts val="0"/>
                        </a:spcAft>
                      </a:pPr>
                      <a:r>
                        <a:rPr lang="en-US" sz="1400" dirty="0" err="1"/>
                        <a:t>आंबेवाडी</a:t>
                      </a:r>
                      <a:endParaRPr lang="en-US" sz="1400" b="1" dirty="0">
                        <a:latin typeface="+mn-lt"/>
                        <a:ea typeface="Calibri"/>
                        <a:cs typeface="Mangal"/>
                      </a:endParaRPr>
                    </a:p>
                  </a:txBody>
                  <a:tcPr marL="68580" marR="68580" marT="0" marB="0" anchor="ctr"/>
                </a:tc>
                <a:tc>
                  <a:txBody>
                    <a:bodyPr/>
                    <a:lstStyle/>
                    <a:p>
                      <a:pPr marL="0" marR="0">
                        <a:lnSpc>
                          <a:spcPct val="107000"/>
                        </a:lnSpc>
                        <a:spcBef>
                          <a:spcPts val="0"/>
                        </a:spcBef>
                        <a:spcAft>
                          <a:spcPts val="0"/>
                        </a:spcAft>
                      </a:pPr>
                      <a:r>
                        <a:rPr lang="en-US" sz="1400"/>
                        <a:t>२ ऑगस्ट २०१८</a:t>
                      </a:r>
                      <a:endParaRPr lang="en-US" sz="1400" b="1">
                        <a:latin typeface="+mn-lt"/>
                        <a:ea typeface="Calibri"/>
                        <a:cs typeface="Mangal"/>
                      </a:endParaRPr>
                    </a:p>
                  </a:txBody>
                  <a:tcPr marL="68580" marR="68580" marT="0" marB="0" anchor="ctr"/>
                </a:tc>
                <a:tc>
                  <a:txBody>
                    <a:bodyPr/>
                    <a:lstStyle/>
                    <a:p>
                      <a:pPr marL="0" marR="0" algn="ctr">
                        <a:lnSpc>
                          <a:spcPct val="107000"/>
                        </a:lnSpc>
                        <a:spcBef>
                          <a:spcPts val="0"/>
                        </a:spcBef>
                        <a:spcAft>
                          <a:spcPts val="0"/>
                        </a:spcAft>
                      </a:pPr>
                      <a:r>
                        <a:rPr lang="en-US" sz="1400" dirty="0"/>
                        <a:t>११</a:t>
                      </a:r>
                      <a:endParaRPr lang="en-US" sz="1400" b="1" dirty="0">
                        <a:latin typeface="+mn-lt"/>
                        <a:ea typeface="Calibri"/>
                        <a:cs typeface="Mangal"/>
                      </a:endParaRPr>
                    </a:p>
                  </a:txBody>
                  <a:tcPr marL="68580" marR="68580" marT="0" marB="0" anchor="ctr"/>
                </a:tc>
                <a:tc>
                  <a:txBody>
                    <a:bodyPr/>
                    <a:lstStyle/>
                    <a:p>
                      <a:pPr marL="0" marR="0" algn="ctr">
                        <a:lnSpc>
                          <a:spcPct val="107000"/>
                        </a:lnSpc>
                        <a:spcBef>
                          <a:spcPts val="0"/>
                        </a:spcBef>
                        <a:spcAft>
                          <a:spcPts val="0"/>
                        </a:spcAft>
                      </a:pPr>
                      <a:r>
                        <a:rPr lang="hi-IN" sz="1400" dirty="0"/>
                        <a:t>१५</a:t>
                      </a:r>
                      <a:endParaRPr lang="en-US" sz="1400" b="1" dirty="0">
                        <a:latin typeface="+mn-lt"/>
                        <a:ea typeface="Calibri"/>
                        <a:cs typeface="Mangal"/>
                      </a:endParaRPr>
                    </a:p>
                  </a:txBody>
                  <a:tcPr marL="68580" marR="68580" marT="0" marB="0" anchor="ctr"/>
                </a:tc>
                <a:tc>
                  <a:txBody>
                    <a:bodyPr/>
                    <a:lstStyle/>
                    <a:p>
                      <a:pPr marL="0" marR="0" algn="ctr">
                        <a:lnSpc>
                          <a:spcPct val="107000"/>
                        </a:lnSpc>
                        <a:spcBef>
                          <a:spcPts val="0"/>
                        </a:spcBef>
                        <a:spcAft>
                          <a:spcPts val="0"/>
                        </a:spcAft>
                      </a:pPr>
                      <a:r>
                        <a:rPr lang="hi-IN" sz="1400" dirty="0"/>
                        <a:t>२२०</a:t>
                      </a:r>
                      <a:endParaRPr lang="en-US" sz="1400" b="1" dirty="0">
                        <a:latin typeface="+mn-lt"/>
                        <a:ea typeface="Calibri"/>
                        <a:cs typeface="Mangal"/>
                      </a:endParaRPr>
                    </a:p>
                  </a:txBody>
                  <a:tcPr marL="68580" marR="68580" marT="0" marB="0" anchor="ctr"/>
                </a:tc>
              </a:tr>
              <a:tr h="684890">
                <a:tc>
                  <a:txBody>
                    <a:bodyPr/>
                    <a:lstStyle/>
                    <a:p>
                      <a:pPr marL="0" marR="0" algn="ctr">
                        <a:lnSpc>
                          <a:spcPct val="107000"/>
                        </a:lnSpc>
                        <a:spcBef>
                          <a:spcPts val="0"/>
                        </a:spcBef>
                        <a:spcAft>
                          <a:spcPts val="0"/>
                        </a:spcAft>
                      </a:pPr>
                      <a:r>
                        <a:rPr lang="en-US" sz="1400"/>
                        <a:t>२</a:t>
                      </a:r>
                      <a:endParaRPr lang="en-US" sz="1400" b="1">
                        <a:latin typeface="+mn-lt"/>
                        <a:ea typeface="Calibri"/>
                        <a:cs typeface="Mangal"/>
                      </a:endParaRPr>
                    </a:p>
                  </a:txBody>
                  <a:tcPr marL="68580" marR="68580" marT="0" marB="0"/>
                </a:tc>
                <a:tc>
                  <a:txBody>
                    <a:bodyPr/>
                    <a:lstStyle/>
                    <a:p>
                      <a:pPr marL="0" marR="0">
                        <a:lnSpc>
                          <a:spcPct val="107000"/>
                        </a:lnSpc>
                        <a:spcBef>
                          <a:spcPts val="0"/>
                        </a:spcBef>
                        <a:spcAft>
                          <a:spcPts val="0"/>
                        </a:spcAft>
                      </a:pPr>
                      <a:r>
                        <a:rPr lang="en-US" sz="1400" dirty="0" err="1"/>
                        <a:t>प्रगती</a:t>
                      </a:r>
                      <a:r>
                        <a:rPr lang="en-US" sz="1400" dirty="0"/>
                        <a:t> </a:t>
                      </a:r>
                      <a:r>
                        <a:rPr lang="en-US" sz="1400" dirty="0" err="1"/>
                        <a:t>महिला</a:t>
                      </a:r>
                      <a:r>
                        <a:rPr lang="en-US" sz="1400" dirty="0"/>
                        <a:t> </a:t>
                      </a:r>
                      <a:r>
                        <a:rPr lang="en-US" sz="1400" dirty="0" err="1"/>
                        <a:t>ग्रामसंघ</a:t>
                      </a:r>
                      <a:endParaRPr lang="en-US" sz="1400" b="1" dirty="0">
                        <a:latin typeface="+mn-lt"/>
                        <a:ea typeface="Calibri"/>
                        <a:cs typeface="Mangal"/>
                      </a:endParaRPr>
                    </a:p>
                  </a:txBody>
                  <a:tcPr marL="68580" marR="68580" marT="0" marB="0"/>
                </a:tc>
                <a:tc>
                  <a:txBody>
                    <a:bodyPr/>
                    <a:lstStyle/>
                    <a:p>
                      <a:pPr marL="0" marR="0" algn="ctr">
                        <a:lnSpc>
                          <a:spcPct val="107000"/>
                        </a:lnSpc>
                        <a:spcBef>
                          <a:spcPts val="0"/>
                        </a:spcBef>
                        <a:spcAft>
                          <a:spcPts val="0"/>
                        </a:spcAft>
                      </a:pPr>
                      <a:r>
                        <a:rPr lang="en-US" sz="1400" dirty="0" err="1"/>
                        <a:t>ख़ड्केद</a:t>
                      </a:r>
                      <a:endParaRPr lang="en-US" sz="1400" b="1" dirty="0">
                        <a:latin typeface="+mn-lt"/>
                        <a:ea typeface="Calibri"/>
                        <a:cs typeface="Mangal"/>
                      </a:endParaRPr>
                    </a:p>
                  </a:txBody>
                  <a:tcPr marL="68580" marR="68580" marT="0" marB="0" anchor="ctr"/>
                </a:tc>
                <a:tc>
                  <a:txBody>
                    <a:bodyPr/>
                    <a:lstStyle/>
                    <a:p>
                      <a:pPr marL="0" marR="0">
                        <a:lnSpc>
                          <a:spcPct val="107000"/>
                        </a:lnSpc>
                        <a:spcBef>
                          <a:spcPts val="0"/>
                        </a:spcBef>
                        <a:spcAft>
                          <a:spcPts val="0"/>
                        </a:spcAft>
                      </a:pPr>
                      <a:r>
                        <a:rPr lang="en-US" sz="1400" dirty="0"/>
                        <a:t>४ </a:t>
                      </a:r>
                      <a:r>
                        <a:rPr lang="en-US" sz="1400" dirty="0" err="1"/>
                        <a:t>नोव्हेबर</a:t>
                      </a:r>
                      <a:r>
                        <a:rPr lang="en-US" sz="1400" dirty="0"/>
                        <a:t> २०१८</a:t>
                      </a:r>
                      <a:endParaRPr lang="en-US" sz="1400" b="1" dirty="0">
                        <a:latin typeface="+mn-lt"/>
                        <a:ea typeface="Calibri"/>
                        <a:cs typeface="Mangal"/>
                      </a:endParaRPr>
                    </a:p>
                  </a:txBody>
                  <a:tcPr marL="68580" marR="68580" marT="0" marB="0" anchor="ctr"/>
                </a:tc>
                <a:tc>
                  <a:txBody>
                    <a:bodyPr/>
                    <a:lstStyle/>
                    <a:p>
                      <a:pPr marL="0" marR="0" algn="ctr">
                        <a:lnSpc>
                          <a:spcPct val="107000"/>
                        </a:lnSpc>
                        <a:spcBef>
                          <a:spcPts val="0"/>
                        </a:spcBef>
                        <a:spcAft>
                          <a:spcPts val="0"/>
                        </a:spcAft>
                      </a:pPr>
                      <a:r>
                        <a:rPr lang="en-US" sz="1400"/>
                        <a:t>११</a:t>
                      </a:r>
                      <a:endParaRPr lang="en-US" sz="1400" b="1">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dirty="0"/>
                        <a:t>१४</a:t>
                      </a:r>
                      <a:endParaRPr lang="en-US" sz="1400" b="1" dirty="0">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dirty="0"/>
                        <a:t>२२०</a:t>
                      </a:r>
                      <a:endParaRPr lang="en-US" sz="1400" b="1" dirty="0">
                        <a:latin typeface="+mn-lt"/>
                        <a:ea typeface="Calibri"/>
                        <a:cs typeface="Mangal"/>
                      </a:endParaRPr>
                    </a:p>
                  </a:txBody>
                  <a:tcPr marL="68580" marR="68580" marT="0" marB="0" anchor="ctr"/>
                </a:tc>
              </a:tr>
              <a:tr h="684890">
                <a:tc>
                  <a:txBody>
                    <a:bodyPr/>
                    <a:lstStyle/>
                    <a:p>
                      <a:pPr marL="0" marR="0" algn="ctr">
                        <a:lnSpc>
                          <a:spcPct val="107000"/>
                        </a:lnSpc>
                        <a:spcBef>
                          <a:spcPts val="0"/>
                        </a:spcBef>
                        <a:spcAft>
                          <a:spcPts val="0"/>
                        </a:spcAft>
                      </a:pPr>
                      <a:r>
                        <a:rPr lang="en-US" sz="1400"/>
                        <a:t>३</a:t>
                      </a:r>
                      <a:endParaRPr lang="en-US" sz="1400" b="1">
                        <a:latin typeface="+mn-lt"/>
                        <a:ea typeface="Calibri"/>
                        <a:cs typeface="Mangal"/>
                      </a:endParaRPr>
                    </a:p>
                  </a:txBody>
                  <a:tcPr marL="68580" marR="68580" marT="0" marB="0"/>
                </a:tc>
                <a:tc>
                  <a:txBody>
                    <a:bodyPr/>
                    <a:lstStyle/>
                    <a:p>
                      <a:pPr marL="0" marR="0">
                        <a:lnSpc>
                          <a:spcPct val="107000"/>
                        </a:lnSpc>
                        <a:spcBef>
                          <a:spcPts val="0"/>
                        </a:spcBef>
                        <a:spcAft>
                          <a:spcPts val="0"/>
                        </a:spcAft>
                      </a:pPr>
                      <a:r>
                        <a:rPr lang="en-US" sz="1400" dirty="0" err="1"/>
                        <a:t>कळसुबाई</a:t>
                      </a:r>
                      <a:r>
                        <a:rPr lang="en-US" sz="1400" dirty="0"/>
                        <a:t> </a:t>
                      </a:r>
                      <a:r>
                        <a:rPr lang="en-US" sz="1400" dirty="0" err="1"/>
                        <a:t>महिला</a:t>
                      </a:r>
                      <a:r>
                        <a:rPr lang="en-US" sz="1400" dirty="0"/>
                        <a:t> </a:t>
                      </a:r>
                      <a:r>
                        <a:rPr lang="en-US" sz="1400" dirty="0" err="1"/>
                        <a:t>ग्रामसंघ</a:t>
                      </a:r>
                      <a:endParaRPr lang="en-US" sz="1400" b="1" dirty="0">
                        <a:latin typeface="+mn-lt"/>
                        <a:ea typeface="Calibri"/>
                        <a:cs typeface="Mangal"/>
                      </a:endParaRPr>
                    </a:p>
                  </a:txBody>
                  <a:tcPr marL="68580" marR="68580" marT="0" marB="0"/>
                </a:tc>
                <a:tc>
                  <a:txBody>
                    <a:bodyPr/>
                    <a:lstStyle/>
                    <a:p>
                      <a:pPr marL="0" marR="0" algn="ctr">
                        <a:lnSpc>
                          <a:spcPct val="107000"/>
                        </a:lnSpc>
                        <a:spcBef>
                          <a:spcPts val="0"/>
                        </a:spcBef>
                        <a:spcAft>
                          <a:spcPts val="0"/>
                        </a:spcAft>
                      </a:pPr>
                      <a:r>
                        <a:rPr lang="en-US" sz="1400"/>
                        <a:t>इंदोरे</a:t>
                      </a:r>
                      <a:endParaRPr lang="en-US" sz="1400" b="1">
                        <a:latin typeface="+mn-lt"/>
                        <a:ea typeface="Calibri"/>
                        <a:cs typeface="Mangal"/>
                      </a:endParaRPr>
                    </a:p>
                  </a:txBody>
                  <a:tcPr marL="68580" marR="68580" marT="0" marB="0" anchor="ctr"/>
                </a:tc>
                <a:tc>
                  <a:txBody>
                    <a:bodyPr/>
                    <a:lstStyle/>
                    <a:p>
                      <a:pPr marL="0" marR="0">
                        <a:lnSpc>
                          <a:spcPct val="107000"/>
                        </a:lnSpc>
                        <a:spcBef>
                          <a:spcPts val="0"/>
                        </a:spcBef>
                        <a:spcAft>
                          <a:spcPts val="0"/>
                        </a:spcAft>
                      </a:pPr>
                      <a:r>
                        <a:rPr lang="en-US" sz="1400" dirty="0"/>
                        <a:t>३ </a:t>
                      </a:r>
                      <a:r>
                        <a:rPr lang="en-US" sz="1400" dirty="0" err="1"/>
                        <a:t>नोव्हेबर</a:t>
                      </a:r>
                      <a:r>
                        <a:rPr lang="en-US" sz="1400" dirty="0"/>
                        <a:t> २०१८</a:t>
                      </a:r>
                      <a:endParaRPr lang="en-US" sz="1400" b="1" dirty="0">
                        <a:latin typeface="+mn-lt"/>
                        <a:ea typeface="Calibri"/>
                        <a:cs typeface="Mangal"/>
                      </a:endParaRPr>
                    </a:p>
                  </a:txBody>
                  <a:tcPr marL="68580" marR="68580" marT="0" marB="0" anchor="ctr"/>
                </a:tc>
                <a:tc>
                  <a:txBody>
                    <a:bodyPr/>
                    <a:lstStyle/>
                    <a:p>
                      <a:pPr marL="0" marR="0" algn="ctr">
                        <a:lnSpc>
                          <a:spcPct val="107000"/>
                        </a:lnSpc>
                        <a:spcBef>
                          <a:spcPts val="0"/>
                        </a:spcBef>
                        <a:spcAft>
                          <a:spcPts val="0"/>
                        </a:spcAft>
                      </a:pPr>
                      <a:r>
                        <a:rPr lang="en-US" sz="1400"/>
                        <a:t>११</a:t>
                      </a:r>
                      <a:endParaRPr lang="en-US" sz="1400" b="1">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a:t>१३</a:t>
                      </a:r>
                      <a:endParaRPr lang="en-US" sz="1400" b="1">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dirty="0"/>
                        <a:t>२२०</a:t>
                      </a:r>
                      <a:endParaRPr lang="en-US" sz="1400" b="1" dirty="0">
                        <a:latin typeface="+mn-lt"/>
                        <a:ea typeface="Calibri"/>
                        <a:cs typeface="Mangal"/>
                      </a:endParaRPr>
                    </a:p>
                  </a:txBody>
                  <a:tcPr marL="68580" marR="68580" marT="0" marB="0" anchor="ctr"/>
                </a:tc>
              </a:tr>
              <a:tr h="914429">
                <a:tc>
                  <a:txBody>
                    <a:bodyPr/>
                    <a:lstStyle/>
                    <a:p>
                      <a:pPr marL="0" marR="0" algn="ctr">
                        <a:lnSpc>
                          <a:spcPct val="107000"/>
                        </a:lnSpc>
                        <a:spcBef>
                          <a:spcPts val="0"/>
                        </a:spcBef>
                        <a:spcAft>
                          <a:spcPts val="0"/>
                        </a:spcAft>
                      </a:pPr>
                      <a:r>
                        <a:rPr lang="en-US" sz="1400"/>
                        <a:t>४</a:t>
                      </a:r>
                      <a:endParaRPr lang="en-US" sz="1400" b="1">
                        <a:latin typeface="+mn-lt"/>
                        <a:ea typeface="Calibri"/>
                        <a:cs typeface="Mangal"/>
                      </a:endParaRPr>
                    </a:p>
                  </a:txBody>
                  <a:tcPr marL="68580" marR="68580" marT="0" marB="0"/>
                </a:tc>
                <a:tc>
                  <a:txBody>
                    <a:bodyPr/>
                    <a:lstStyle/>
                    <a:p>
                      <a:pPr marL="0" marR="0">
                        <a:lnSpc>
                          <a:spcPct val="107000"/>
                        </a:lnSpc>
                        <a:spcBef>
                          <a:spcPts val="0"/>
                        </a:spcBef>
                        <a:spcAft>
                          <a:spcPts val="0"/>
                        </a:spcAft>
                      </a:pPr>
                      <a:r>
                        <a:rPr lang="en-US" sz="1400" dirty="0" err="1"/>
                        <a:t>राणी</a:t>
                      </a:r>
                      <a:r>
                        <a:rPr lang="en-US" sz="1400" dirty="0"/>
                        <a:t> </a:t>
                      </a:r>
                      <a:r>
                        <a:rPr lang="en-US" sz="1400" dirty="0" err="1"/>
                        <a:t>तारामती</a:t>
                      </a:r>
                      <a:r>
                        <a:rPr lang="en-US" sz="1400" dirty="0"/>
                        <a:t> </a:t>
                      </a:r>
                      <a:r>
                        <a:rPr lang="en-US" sz="1400" dirty="0" err="1"/>
                        <a:t>महिला</a:t>
                      </a:r>
                      <a:r>
                        <a:rPr lang="en-US" sz="1400" dirty="0"/>
                        <a:t> </a:t>
                      </a:r>
                      <a:r>
                        <a:rPr lang="en-US" sz="1400" dirty="0" err="1"/>
                        <a:t>ग्रामसंघ</a:t>
                      </a:r>
                      <a:endParaRPr lang="en-US" sz="1400" b="1" dirty="0">
                        <a:latin typeface="+mn-lt"/>
                        <a:ea typeface="Calibri"/>
                        <a:cs typeface="Mangal"/>
                      </a:endParaRPr>
                    </a:p>
                  </a:txBody>
                  <a:tcPr marL="68580" marR="68580" marT="0" marB="0"/>
                </a:tc>
                <a:tc>
                  <a:txBody>
                    <a:bodyPr/>
                    <a:lstStyle/>
                    <a:p>
                      <a:pPr marL="0" marR="0" algn="ctr">
                        <a:lnSpc>
                          <a:spcPct val="107000"/>
                        </a:lnSpc>
                        <a:spcBef>
                          <a:spcPts val="0"/>
                        </a:spcBef>
                        <a:spcAft>
                          <a:spcPts val="0"/>
                        </a:spcAft>
                      </a:pPr>
                      <a:r>
                        <a:rPr lang="en-US" sz="1400" dirty="0" err="1"/>
                        <a:t>वासाळी</a:t>
                      </a:r>
                      <a:endParaRPr lang="en-US" sz="1400" b="1" dirty="0">
                        <a:latin typeface="+mn-lt"/>
                        <a:ea typeface="Calibri"/>
                        <a:cs typeface="Mangal"/>
                      </a:endParaRPr>
                    </a:p>
                  </a:txBody>
                  <a:tcPr marL="68580" marR="68580" marT="0" marB="0" anchor="ctr"/>
                </a:tc>
                <a:tc>
                  <a:txBody>
                    <a:bodyPr/>
                    <a:lstStyle/>
                    <a:p>
                      <a:pPr marL="0" marR="0">
                        <a:lnSpc>
                          <a:spcPct val="107000"/>
                        </a:lnSpc>
                        <a:spcBef>
                          <a:spcPts val="0"/>
                        </a:spcBef>
                        <a:spcAft>
                          <a:spcPts val="0"/>
                        </a:spcAft>
                      </a:pPr>
                      <a:r>
                        <a:rPr lang="en-US" sz="1400" dirty="0"/>
                        <a:t>५ </a:t>
                      </a:r>
                      <a:r>
                        <a:rPr lang="en-US" sz="1400" dirty="0" err="1"/>
                        <a:t>नोव्हेबर</a:t>
                      </a:r>
                      <a:r>
                        <a:rPr lang="en-US" sz="1400" dirty="0"/>
                        <a:t> २०१८</a:t>
                      </a:r>
                      <a:endParaRPr lang="en-US" sz="1400" b="1" dirty="0">
                        <a:latin typeface="+mn-lt"/>
                        <a:ea typeface="Calibri"/>
                        <a:cs typeface="Mangal"/>
                      </a:endParaRPr>
                    </a:p>
                  </a:txBody>
                  <a:tcPr marL="68580" marR="68580" marT="0" marB="0" anchor="ctr"/>
                </a:tc>
                <a:tc>
                  <a:txBody>
                    <a:bodyPr/>
                    <a:lstStyle/>
                    <a:p>
                      <a:pPr marL="0" marR="0" algn="ctr">
                        <a:lnSpc>
                          <a:spcPct val="107000"/>
                        </a:lnSpc>
                        <a:spcBef>
                          <a:spcPts val="0"/>
                        </a:spcBef>
                        <a:spcAft>
                          <a:spcPts val="0"/>
                        </a:spcAft>
                      </a:pPr>
                      <a:r>
                        <a:rPr lang="en-US" sz="1400" dirty="0"/>
                        <a:t>११</a:t>
                      </a:r>
                      <a:endParaRPr lang="en-US" sz="1400" b="1" dirty="0">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dirty="0"/>
                        <a:t>१३</a:t>
                      </a:r>
                      <a:endParaRPr lang="en-US" sz="1400" b="1" dirty="0">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dirty="0"/>
                        <a:t>२२०</a:t>
                      </a:r>
                      <a:endParaRPr lang="en-US" sz="1400" b="1" dirty="0">
                        <a:latin typeface="+mn-lt"/>
                        <a:ea typeface="Calibri"/>
                        <a:cs typeface="Mangal"/>
                      </a:endParaRPr>
                    </a:p>
                  </a:txBody>
                  <a:tcPr marL="68580" marR="68580" marT="0" marB="0" anchor="ctr"/>
                </a:tc>
              </a:tr>
              <a:tr h="684890">
                <a:tc>
                  <a:txBody>
                    <a:bodyPr/>
                    <a:lstStyle/>
                    <a:p>
                      <a:pPr marL="0" marR="0" algn="ctr">
                        <a:lnSpc>
                          <a:spcPct val="107000"/>
                        </a:lnSpc>
                        <a:spcBef>
                          <a:spcPts val="0"/>
                        </a:spcBef>
                        <a:spcAft>
                          <a:spcPts val="0"/>
                        </a:spcAft>
                      </a:pPr>
                      <a:r>
                        <a:rPr lang="en-US" sz="1400" dirty="0"/>
                        <a:t>५</a:t>
                      </a:r>
                      <a:endParaRPr lang="en-US" sz="1400" b="1" dirty="0">
                        <a:latin typeface="+mn-lt"/>
                        <a:ea typeface="Calibri"/>
                        <a:cs typeface="Mangal"/>
                      </a:endParaRPr>
                    </a:p>
                  </a:txBody>
                  <a:tcPr marL="68580" marR="68580" marT="0" marB="0"/>
                </a:tc>
                <a:tc>
                  <a:txBody>
                    <a:bodyPr/>
                    <a:lstStyle/>
                    <a:p>
                      <a:pPr marL="0" marR="0">
                        <a:lnSpc>
                          <a:spcPct val="107000"/>
                        </a:lnSpc>
                        <a:spcBef>
                          <a:spcPts val="0"/>
                        </a:spcBef>
                        <a:spcAft>
                          <a:spcPts val="0"/>
                        </a:spcAft>
                      </a:pPr>
                      <a:r>
                        <a:rPr lang="en-US" sz="1400" dirty="0" err="1"/>
                        <a:t>सह्याद्री</a:t>
                      </a:r>
                      <a:r>
                        <a:rPr lang="en-US" sz="1400" dirty="0"/>
                        <a:t> </a:t>
                      </a:r>
                      <a:r>
                        <a:rPr lang="en-US" sz="1400" dirty="0" err="1"/>
                        <a:t>महिला</a:t>
                      </a:r>
                      <a:r>
                        <a:rPr lang="en-US" sz="1400" dirty="0"/>
                        <a:t> </a:t>
                      </a:r>
                      <a:r>
                        <a:rPr lang="en-US" sz="1400" dirty="0" err="1"/>
                        <a:t>ग्रामसंघ</a:t>
                      </a:r>
                      <a:endParaRPr lang="en-US" sz="1400" b="1" dirty="0">
                        <a:latin typeface="+mn-lt"/>
                        <a:ea typeface="Calibri"/>
                        <a:cs typeface="Mangal"/>
                      </a:endParaRPr>
                    </a:p>
                  </a:txBody>
                  <a:tcPr marL="68580" marR="68580" marT="0" marB="0"/>
                </a:tc>
                <a:tc>
                  <a:txBody>
                    <a:bodyPr/>
                    <a:lstStyle/>
                    <a:p>
                      <a:pPr marL="0" marR="0" algn="ctr">
                        <a:lnSpc>
                          <a:spcPct val="107000"/>
                        </a:lnSpc>
                        <a:spcBef>
                          <a:spcPts val="0"/>
                        </a:spcBef>
                        <a:spcAft>
                          <a:spcPts val="0"/>
                        </a:spcAft>
                      </a:pPr>
                      <a:r>
                        <a:rPr lang="en-US" sz="1400" dirty="0" err="1"/>
                        <a:t>बारशिंगवे</a:t>
                      </a:r>
                      <a:endParaRPr lang="en-US" sz="1400" b="1" dirty="0">
                        <a:latin typeface="+mn-lt"/>
                        <a:ea typeface="Calibri"/>
                        <a:cs typeface="Mangal"/>
                      </a:endParaRPr>
                    </a:p>
                  </a:txBody>
                  <a:tcPr marL="68580" marR="68580" marT="0" marB="0" anchor="ctr"/>
                </a:tc>
                <a:tc>
                  <a:txBody>
                    <a:bodyPr/>
                    <a:lstStyle/>
                    <a:p>
                      <a:pPr marL="0" marR="0">
                        <a:lnSpc>
                          <a:spcPct val="107000"/>
                        </a:lnSpc>
                        <a:spcBef>
                          <a:spcPts val="0"/>
                        </a:spcBef>
                        <a:spcAft>
                          <a:spcPts val="0"/>
                        </a:spcAft>
                      </a:pPr>
                      <a:r>
                        <a:rPr lang="en-US" sz="1400" dirty="0"/>
                        <a:t>१ </a:t>
                      </a:r>
                      <a:r>
                        <a:rPr lang="en-US" sz="1400" dirty="0" err="1"/>
                        <a:t>नोव्हेबर</a:t>
                      </a:r>
                      <a:r>
                        <a:rPr lang="en-US" sz="1400" dirty="0"/>
                        <a:t> २०१८</a:t>
                      </a:r>
                      <a:endParaRPr lang="en-US" sz="1400" b="1" dirty="0">
                        <a:latin typeface="+mn-lt"/>
                        <a:ea typeface="Calibri"/>
                        <a:cs typeface="Mangal"/>
                      </a:endParaRPr>
                    </a:p>
                  </a:txBody>
                  <a:tcPr marL="68580" marR="68580" marT="0" marB="0" anchor="ctr"/>
                </a:tc>
                <a:tc>
                  <a:txBody>
                    <a:bodyPr/>
                    <a:lstStyle/>
                    <a:p>
                      <a:pPr marL="0" marR="0" algn="ctr">
                        <a:lnSpc>
                          <a:spcPct val="107000"/>
                        </a:lnSpc>
                        <a:spcBef>
                          <a:spcPts val="0"/>
                        </a:spcBef>
                        <a:spcAft>
                          <a:spcPts val="0"/>
                        </a:spcAft>
                      </a:pPr>
                      <a:r>
                        <a:rPr lang="en-US" sz="1400"/>
                        <a:t>११</a:t>
                      </a:r>
                      <a:endParaRPr lang="en-US" sz="1400" b="1">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a:t>१५</a:t>
                      </a:r>
                      <a:endParaRPr lang="en-US" sz="1400" b="1">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dirty="0"/>
                        <a:t>२२०</a:t>
                      </a:r>
                      <a:endParaRPr lang="en-US" sz="1400" b="1" dirty="0">
                        <a:latin typeface="+mn-lt"/>
                        <a:ea typeface="Calibri"/>
                        <a:cs typeface="Mangal"/>
                      </a:endParaRPr>
                    </a:p>
                  </a:txBody>
                  <a:tcPr marL="68580" marR="68580" marT="0" marB="0" anchor="ctr"/>
                </a:tc>
              </a:tr>
              <a:tr h="506732">
                <a:tc>
                  <a:txBody>
                    <a:bodyPr/>
                    <a:lstStyle/>
                    <a:p>
                      <a:endParaRPr lang="en-US" sz="1400" b="1" dirty="0">
                        <a:latin typeface="+mn-lt"/>
                      </a:endParaRPr>
                    </a:p>
                  </a:txBody>
                  <a:tcPr/>
                </a:tc>
                <a:tc>
                  <a:txBody>
                    <a:bodyPr/>
                    <a:lstStyle/>
                    <a:p>
                      <a:pPr marL="0" marR="0">
                        <a:lnSpc>
                          <a:spcPct val="107000"/>
                        </a:lnSpc>
                        <a:spcBef>
                          <a:spcPts val="0"/>
                        </a:spcBef>
                        <a:spcAft>
                          <a:spcPts val="0"/>
                        </a:spcAft>
                      </a:pPr>
                      <a:r>
                        <a:rPr lang="hi-IN" sz="1400" b="1" dirty="0"/>
                        <a:t>एकुण</a:t>
                      </a:r>
                      <a:endParaRPr lang="en-US" sz="1400" b="1" dirty="0">
                        <a:latin typeface="+mn-lt"/>
                        <a:ea typeface="Calibri"/>
                        <a:cs typeface="Mangal"/>
                      </a:endParaRPr>
                    </a:p>
                  </a:txBody>
                  <a:tcPr marL="68580" marR="68580" marT="0" marB="0" anchor="ctr"/>
                </a:tc>
                <a:tc>
                  <a:txBody>
                    <a:bodyPr/>
                    <a:lstStyle/>
                    <a:p>
                      <a:endParaRPr lang="en-US" sz="1400" b="1" dirty="0">
                        <a:latin typeface="+mn-lt"/>
                      </a:endParaRPr>
                    </a:p>
                  </a:txBody>
                  <a:tcPr anchor="ctr"/>
                </a:tc>
                <a:tc>
                  <a:txBody>
                    <a:bodyPr/>
                    <a:lstStyle/>
                    <a:p>
                      <a:endParaRPr lang="en-US" sz="1400" b="1" dirty="0">
                        <a:latin typeface="+mn-lt"/>
                      </a:endParaRPr>
                    </a:p>
                  </a:txBody>
                  <a:tcPr anchor="ctr"/>
                </a:tc>
                <a:tc>
                  <a:txBody>
                    <a:bodyPr/>
                    <a:lstStyle/>
                    <a:p>
                      <a:pPr marL="0" marR="0" algn="ctr">
                        <a:lnSpc>
                          <a:spcPct val="107000"/>
                        </a:lnSpc>
                        <a:spcBef>
                          <a:spcPts val="0"/>
                        </a:spcBef>
                        <a:spcAft>
                          <a:spcPts val="0"/>
                        </a:spcAft>
                      </a:pPr>
                      <a:r>
                        <a:rPr lang="hi-IN" sz="1400" b="1" dirty="0"/>
                        <a:t>५५</a:t>
                      </a:r>
                      <a:endParaRPr lang="en-US" sz="1400" b="1" dirty="0">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b="1" dirty="0"/>
                        <a:t>७०</a:t>
                      </a:r>
                      <a:endParaRPr lang="en-US" sz="1400" b="1" dirty="0">
                        <a:latin typeface="+mn-lt"/>
                        <a:ea typeface="Calibri"/>
                        <a:cs typeface="Mangal"/>
                      </a:endParaRPr>
                    </a:p>
                  </a:txBody>
                  <a:tcPr marL="68580" marR="68580" marT="0" marB="0" anchor="ctr"/>
                </a:tc>
                <a:tc>
                  <a:txBody>
                    <a:bodyPr/>
                    <a:lstStyle/>
                    <a:p>
                      <a:pPr marL="0" marR="0" algn="ctr" rtl="0">
                        <a:lnSpc>
                          <a:spcPct val="107000"/>
                        </a:lnSpc>
                        <a:spcBef>
                          <a:spcPts val="0"/>
                        </a:spcBef>
                        <a:spcAft>
                          <a:spcPts val="0"/>
                        </a:spcAft>
                      </a:pPr>
                      <a:r>
                        <a:rPr lang="hi-IN" sz="1400" b="1" dirty="0"/>
                        <a:t>११००</a:t>
                      </a:r>
                      <a:endParaRPr lang="en-US" sz="1400" b="1" dirty="0">
                        <a:latin typeface="+mn-lt"/>
                        <a:ea typeface="Calibri"/>
                        <a:cs typeface="Mangal"/>
                      </a:endParaRPr>
                    </a:p>
                  </a:txBody>
                  <a:tcPr marL="68580" marR="68580" marT="0" marB="0" anchor="ctr"/>
                </a:tc>
              </a:tr>
            </a:tbl>
          </a:graphicData>
        </a:graphic>
      </p:graphicFrame>
      <p:sp>
        <p:nvSpPr>
          <p:cNvPr id="6" name="TextBox 5"/>
          <p:cNvSpPr txBox="1"/>
          <p:nvPr/>
        </p:nvSpPr>
        <p:spPr>
          <a:xfrm>
            <a:off x="2057400" y="228600"/>
            <a:ext cx="3505200" cy="381000"/>
          </a:xfrm>
          <a:prstGeom prst="rect">
            <a:avLst/>
          </a:prstGeom>
          <a:noFill/>
        </p:spPr>
        <p:txBody>
          <a:bodyPr wrap="square" rtlCol="0">
            <a:spAutoFit/>
          </a:bodyPr>
          <a:lstStyle/>
          <a:p>
            <a:pPr algn="ctr"/>
            <a:r>
              <a:rPr lang="mr-IN" b="1" dirty="0" smtClean="0"/>
              <a:t>महिला ग्राम संघाची माहिती </a:t>
            </a:r>
            <a:endParaRPr lang="en-US"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graphicFrame>
        <p:nvGraphicFramePr>
          <p:cNvPr id="5" name="Table 4"/>
          <p:cNvGraphicFramePr>
            <a:graphicFrameLocks noGrp="1"/>
          </p:cNvGraphicFramePr>
          <p:nvPr>
            <p:extLst>
              <p:ext uri="{D42A27DB-BD31-4B8C-83A1-F6EECF244321}">
                <p14:modId xmlns:p14="http://schemas.microsoft.com/office/powerpoint/2010/main" val="1081481826"/>
              </p:ext>
            </p:extLst>
          </p:nvPr>
        </p:nvGraphicFramePr>
        <p:xfrm>
          <a:off x="457199" y="381000"/>
          <a:ext cx="8382001" cy="6246906"/>
        </p:xfrm>
        <a:graphic>
          <a:graphicData uri="http://schemas.openxmlformats.org/drawingml/2006/table">
            <a:tbl>
              <a:tblPr>
                <a:tableStyleId>{284E427A-3D55-4303-BF80-6455036E1DE7}</a:tableStyleId>
              </a:tblPr>
              <a:tblGrid>
                <a:gridCol w="931335"/>
                <a:gridCol w="1693334"/>
                <a:gridCol w="3048000"/>
                <a:gridCol w="1452032"/>
                <a:gridCol w="1257300"/>
              </a:tblGrid>
              <a:tr h="456084">
                <a:tc>
                  <a:txBody>
                    <a:bodyPr/>
                    <a:lstStyle/>
                    <a:p>
                      <a:pPr algn="ctr" fontAlgn="ctr"/>
                      <a:r>
                        <a:rPr lang="en-US" sz="1400" b="1" u="none" strike="noStrike" dirty="0"/>
                        <a:t>Sr. No</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b="1" u="none" strike="noStrike" dirty="0"/>
                        <a:t>Name of Village</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b="1" u="none" strike="noStrike" dirty="0" smtClean="0"/>
                        <a:t>Producer</a:t>
                      </a:r>
                      <a:r>
                        <a:rPr lang="en-US" sz="1400" b="1" u="none" strike="noStrike" baseline="0" dirty="0" smtClean="0"/>
                        <a:t> Groups</a:t>
                      </a:r>
                      <a:r>
                        <a:rPr lang="en-US" sz="1400" b="1" u="none" strike="noStrike" dirty="0" smtClean="0"/>
                        <a:t> </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b="1" u="none" strike="noStrike" dirty="0"/>
                        <a:t>No of PG </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b="1" u="none" strike="noStrike" dirty="0"/>
                        <a:t>No Of </a:t>
                      </a:r>
                      <a:r>
                        <a:rPr lang="en-US" sz="1400" b="1" u="none" strike="noStrike" dirty="0" smtClean="0"/>
                        <a:t>Beneficiary's </a:t>
                      </a:r>
                      <a:endParaRPr lang="en-US" sz="1400" b="1" i="0" u="none" strike="noStrike" dirty="0">
                        <a:solidFill>
                          <a:srgbClr val="000000"/>
                        </a:solidFill>
                        <a:latin typeface="Calibri"/>
                      </a:endParaRPr>
                    </a:p>
                  </a:txBody>
                  <a:tcPr marL="6117" marR="6117" marT="6117" marB="0" anchor="ctr"/>
                </a:tc>
              </a:tr>
              <a:tr h="199970">
                <a:tc rowSpan="5">
                  <a:txBody>
                    <a:bodyPr/>
                    <a:lstStyle/>
                    <a:p>
                      <a:pPr algn="ctr" fontAlgn="ctr"/>
                      <a:r>
                        <a:rPr lang="en-US" sz="1400" u="none" strike="noStrike" dirty="0"/>
                        <a:t>1</a:t>
                      </a:r>
                      <a:endParaRPr lang="en-US" sz="1400" b="1" i="0" u="none" strike="noStrike" dirty="0">
                        <a:solidFill>
                          <a:srgbClr val="000000"/>
                        </a:solidFill>
                        <a:latin typeface="Calibri"/>
                      </a:endParaRPr>
                    </a:p>
                  </a:txBody>
                  <a:tcPr marL="6117" marR="6117" marT="6117" marB="0" anchor="ctr"/>
                </a:tc>
                <a:tc rowSpan="5">
                  <a:txBody>
                    <a:bodyPr/>
                    <a:lstStyle/>
                    <a:p>
                      <a:pPr algn="ctr" fontAlgn="ctr"/>
                      <a:r>
                        <a:rPr lang="en-US" sz="1400" u="none" strike="noStrike"/>
                        <a:t>Ambewadi</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Agricultural</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3</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20</a:t>
                      </a:r>
                      <a:endParaRPr lang="en-US" sz="1400" b="1" i="0" u="none" strike="noStrike">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Goat Rearing</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40</a:t>
                      </a:r>
                      <a:endParaRPr lang="en-US" sz="1400" b="1" i="0" u="none" strike="noStrike">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Backyard Poultry</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3</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60</a:t>
                      </a:r>
                      <a:endParaRPr lang="en-US" sz="1400" b="1" i="0" u="none" strike="noStrike">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Dairy </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1</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20</a:t>
                      </a:r>
                      <a:endParaRPr lang="en-US" sz="1400" b="1" i="0" u="none" strike="noStrike">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Non Farm (Other)</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6</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80</a:t>
                      </a:r>
                      <a:endParaRPr lang="en-US" sz="1400" b="1" i="0" u="none" strike="noStrike">
                        <a:solidFill>
                          <a:srgbClr val="000000"/>
                        </a:solidFill>
                        <a:latin typeface="Calibri"/>
                      </a:endParaRPr>
                    </a:p>
                  </a:txBody>
                  <a:tcPr marL="6117" marR="6117" marT="6117" marB="0" anchor="ctr"/>
                </a:tc>
              </a:tr>
              <a:tr h="199970">
                <a:tc rowSpan="5">
                  <a:txBody>
                    <a:bodyPr/>
                    <a:lstStyle/>
                    <a:p>
                      <a:pPr algn="ctr" fontAlgn="ctr"/>
                      <a:r>
                        <a:rPr lang="en-US" sz="1400" u="none" strike="noStrike" dirty="0"/>
                        <a:t>2</a:t>
                      </a:r>
                      <a:endParaRPr lang="en-US" sz="1400" b="1" i="0" u="none" strike="noStrike" dirty="0">
                        <a:solidFill>
                          <a:srgbClr val="000000"/>
                        </a:solidFill>
                        <a:latin typeface="Calibri"/>
                      </a:endParaRPr>
                    </a:p>
                  </a:txBody>
                  <a:tcPr marL="6117" marR="6117" marT="6117" marB="0" anchor="ctr"/>
                </a:tc>
                <a:tc rowSpan="5">
                  <a:txBody>
                    <a:bodyPr/>
                    <a:lstStyle/>
                    <a:p>
                      <a:pPr algn="ctr" fontAlgn="ctr"/>
                      <a:r>
                        <a:rPr lang="en-US" sz="1400" u="none" strike="noStrike" dirty="0" err="1"/>
                        <a:t>Khadked</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u="none" strike="noStrike" dirty="0"/>
                        <a:t>Agricultural</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u="none" strike="noStrike" dirty="0"/>
                        <a:t>3</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u="none" strike="noStrike"/>
                        <a:t>28</a:t>
                      </a:r>
                      <a:endParaRPr lang="en-US" sz="1400" b="1" i="0" u="none" strike="noStrike">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Goat Rearing</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2</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u="none" strike="noStrike"/>
                        <a:t>40</a:t>
                      </a:r>
                      <a:endParaRPr lang="en-US" sz="1400" b="1" i="0" u="none" strike="noStrike">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Backyard Poultry</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3</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u="none" strike="noStrike" dirty="0"/>
                        <a:t>60</a:t>
                      </a:r>
                      <a:endParaRPr lang="en-US" sz="1400" b="1" i="0" u="none" strike="noStrike" dirty="0">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Dairy </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40</a:t>
                      </a:r>
                      <a:endParaRPr lang="en-US" sz="1400" b="1" i="0" u="none" strike="noStrike" dirty="0">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Non Farm (Other)</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5</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52</a:t>
                      </a:r>
                      <a:endParaRPr lang="en-US" sz="1400" b="1" i="0" u="none" strike="noStrike" dirty="0">
                        <a:solidFill>
                          <a:srgbClr val="000000"/>
                        </a:solidFill>
                        <a:latin typeface="Calibri"/>
                      </a:endParaRPr>
                    </a:p>
                  </a:txBody>
                  <a:tcPr marL="6117" marR="6117" marT="6117" marB="0" anchor="ctr"/>
                </a:tc>
              </a:tr>
              <a:tr h="199970">
                <a:tc rowSpan="5">
                  <a:txBody>
                    <a:bodyPr/>
                    <a:lstStyle/>
                    <a:p>
                      <a:pPr algn="ctr" fontAlgn="ctr"/>
                      <a:r>
                        <a:rPr lang="en-US" sz="1400" u="none" strike="noStrike" dirty="0"/>
                        <a:t>3</a:t>
                      </a:r>
                      <a:endParaRPr lang="en-US" sz="1400" b="1" i="0" u="none" strike="noStrike" dirty="0">
                        <a:solidFill>
                          <a:srgbClr val="000000"/>
                        </a:solidFill>
                        <a:latin typeface="Calibri"/>
                      </a:endParaRPr>
                    </a:p>
                  </a:txBody>
                  <a:tcPr marL="6117" marR="6117" marT="6117" marB="0" anchor="ctr"/>
                </a:tc>
                <a:tc rowSpan="5">
                  <a:txBody>
                    <a:bodyPr/>
                    <a:lstStyle/>
                    <a:p>
                      <a:pPr algn="ctr" fontAlgn="ctr"/>
                      <a:r>
                        <a:rPr lang="en-US" sz="1400" u="none" strike="noStrike" dirty="0"/>
                        <a:t>Indore</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u="none" strike="noStrike" dirty="0"/>
                        <a:t>Agricultural</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u="none" strike="noStrike" dirty="0"/>
                        <a:t>2</a:t>
                      </a:r>
                      <a:endParaRPr lang="en-US" sz="1400" b="1" i="0" u="none" strike="noStrike" dirty="0">
                        <a:solidFill>
                          <a:srgbClr val="000000"/>
                        </a:solidFill>
                        <a:latin typeface="Calibri"/>
                      </a:endParaRPr>
                    </a:p>
                  </a:txBody>
                  <a:tcPr marL="6117" marR="6117" marT="6117" marB="0" anchor="ctr"/>
                </a:tc>
                <a:tc>
                  <a:txBody>
                    <a:bodyPr/>
                    <a:lstStyle/>
                    <a:p>
                      <a:pPr algn="ctr" fontAlgn="ctr"/>
                      <a:r>
                        <a:rPr lang="en-US" sz="1400" u="none" strike="noStrike" dirty="0"/>
                        <a:t>20</a:t>
                      </a:r>
                      <a:endParaRPr lang="en-US" sz="1400" b="1" i="0" u="none" strike="noStrike" dirty="0">
                        <a:solidFill>
                          <a:srgbClr val="000000"/>
                        </a:solidFill>
                        <a:latin typeface="Calibri"/>
                      </a:endParaRPr>
                    </a:p>
                  </a:txBody>
                  <a:tcPr marL="6117" marR="6117" marT="6117" marB="0" anchor="ctr"/>
                </a:tc>
              </a:tr>
              <a:tr h="269165">
                <a:tc vMerge="1">
                  <a:txBody>
                    <a:bodyPr/>
                    <a:lstStyle/>
                    <a:p>
                      <a:endParaRPr lang="en-US"/>
                    </a:p>
                  </a:txBody>
                  <a:tcPr/>
                </a:tc>
                <a:tc vMerge="1">
                  <a:txBody>
                    <a:bodyPr/>
                    <a:lstStyle/>
                    <a:p>
                      <a:endParaRPr lang="en-US"/>
                    </a:p>
                  </a:txBody>
                  <a:tcPr/>
                </a:tc>
                <a:tc>
                  <a:txBody>
                    <a:bodyPr/>
                    <a:lstStyle/>
                    <a:p>
                      <a:pPr algn="ctr" fontAlgn="ctr"/>
                      <a:r>
                        <a:rPr lang="en-US" sz="1400" u="none" strike="noStrike"/>
                        <a:t>Goat Rearing</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40</a:t>
                      </a:r>
                      <a:endParaRPr lang="en-US" sz="1400" b="1" i="0" u="none" strike="noStrike" dirty="0">
                        <a:solidFill>
                          <a:srgbClr val="000000"/>
                        </a:solidFill>
                        <a:latin typeface="Calibri"/>
                      </a:endParaRPr>
                    </a:p>
                  </a:txBody>
                  <a:tcPr marL="6117" marR="6117" marT="6117" marB="0" anchor="ctr"/>
                </a:tc>
              </a:tr>
              <a:tr h="216827">
                <a:tc vMerge="1">
                  <a:txBody>
                    <a:bodyPr/>
                    <a:lstStyle/>
                    <a:p>
                      <a:endParaRPr lang="en-US"/>
                    </a:p>
                  </a:txBody>
                  <a:tcPr/>
                </a:tc>
                <a:tc vMerge="1">
                  <a:txBody>
                    <a:bodyPr/>
                    <a:lstStyle/>
                    <a:p>
                      <a:endParaRPr lang="en-US"/>
                    </a:p>
                  </a:txBody>
                  <a:tcPr/>
                </a:tc>
                <a:tc>
                  <a:txBody>
                    <a:bodyPr/>
                    <a:lstStyle/>
                    <a:p>
                      <a:pPr algn="ctr" fontAlgn="ctr"/>
                      <a:r>
                        <a:rPr lang="en-US" sz="1400" u="none" strike="noStrike"/>
                        <a:t>Backyard Poultry</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3</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60</a:t>
                      </a:r>
                      <a:endParaRPr lang="en-US" sz="1400" b="1" i="0" u="none" strike="noStrike" dirty="0">
                        <a:solidFill>
                          <a:srgbClr val="000000"/>
                        </a:solidFill>
                        <a:latin typeface="Calibri"/>
                      </a:endParaRPr>
                    </a:p>
                  </a:txBody>
                  <a:tcPr marL="6117" marR="6117" marT="6117" marB="0" anchor="ctr"/>
                </a:tc>
              </a:tr>
              <a:tr h="216827">
                <a:tc vMerge="1">
                  <a:txBody>
                    <a:bodyPr/>
                    <a:lstStyle/>
                    <a:p>
                      <a:endParaRPr lang="en-US"/>
                    </a:p>
                  </a:txBody>
                  <a:tcPr/>
                </a:tc>
                <a:tc vMerge="1">
                  <a:txBody>
                    <a:bodyPr/>
                    <a:lstStyle/>
                    <a:p>
                      <a:endParaRPr lang="en-US"/>
                    </a:p>
                  </a:txBody>
                  <a:tcPr/>
                </a:tc>
                <a:tc>
                  <a:txBody>
                    <a:bodyPr/>
                    <a:lstStyle/>
                    <a:p>
                      <a:pPr algn="ctr" fontAlgn="ctr"/>
                      <a:r>
                        <a:rPr lang="en-US" sz="1400" u="none" strike="noStrike"/>
                        <a:t>Dairy </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40</a:t>
                      </a:r>
                      <a:endParaRPr lang="en-US" sz="1400" b="1" i="0" u="none" strike="noStrike" dirty="0">
                        <a:solidFill>
                          <a:srgbClr val="000000"/>
                        </a:solidFill>
                        <a:latin typeface="Calibri"/>
                      </a:endParaRPr>
                    </a:p>
                  </a:txBody>
                  <a:tcPr marL="6117" marR="6117" marT="6117" marB="0" anchor="ctr"/>
                </a:tc>
              </a:tr>
              <a:tr h="254209">
                <a:tc vMerge="1">
                  <a:txBody>
                    <a:bodyPr/>
                    <a:lstStyle/>
                    <a:p>
                      <a:endParaRPr lang="en-US"/>
                    </a:p>
                  </a:txBody>
                  <a:tcPr/>
                </a:tc>
                <a:tc vMerge="1">
                  <a:txBody>
                    <a:bodyPr/>
                    <a:lstStyle/>
                    <a:p>
                      <a:endParaRPr lang="en-US"/>
                    </a:p>
                  </a:txBody>
                  <a:tcPr/>
                </a:tc>
                <a:tc>
                  <a:txBody>
                    <a:bodyPr/>
                    <a:lstStyle/>
                    <a:p>
                      <a:pPr algn="ctr" fontAlgn="ctr"/>
                      <a:r>
                        <a:rPr lang="en-US" sz="1400" u="none" strike="noStrike"/>
                        <a:t>Non Farm (Other)</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4</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60</a:t>
                      </a:r>
                      <a:endParaRPr lang="en-US" sz="1400" b="1" i="0" u="none" strike="noStrike" dirty="0">
                        <a:solidFill>
                          <a:srgbClr val="000000"/>
                        </a:solidFill>
                        <a:latin typeface="Calibri"/>
                      </a:endParaRPr>
                    </a:p>
                  </a:txBody>
                  <a:tcPr marL="6117" marR="6117" marT="6117" marB="0" anchor="ctr"/>
                </a:tc>
              </a:tr>
              <a:tr h="199970">
                <a:tc rowSpan="5">
                  <a:txBody>
                    <a:bodyPr/>
                    <a:lstStyle/>
                    <a:p>
                      <a:pPr algn="ctr" fontAlgn="ctr"/>
                      <a:r>
                        <a:rPr lang="en-US" sz="1400" u="none" strike="noStrike"/>
                        <a:t>4</a:t>
                      </a:r>
                      <a:endParaRPr lang="en-US" sz="1400" b="1" i="0" u="none" strike="noStrike">
                        <a:solidFill>
                          <a:srgbClr val="000000"/>
                        </a:solidFill>
                        <a:latin typeface="Calibri"/>
                      </a:endParaRPr>
                    </a:p>
                  </a:txBody>
                  <a:tcPr marL="6117" marR="6117" marT="6117" marB="0" anchor="ctr"/>
                </a:tc>
                <a:tc rowSpan="5">
                  <a:txBody>
                    <a:bodyPr/>
                    <a:lstStyle/>
                    <a:p>
                      <a:pPr algn="ctr" fontAlgn="ctr"/>
                      <a:r>
                        <a:rPr lang="en-US" sz="1400" u="none" strike="noStrike"/>
                        <a:t>Wasali</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Agricultural</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14</a:t>
                      </a:r>
                      <a:endParaRPr lang="en-US" sz="1400" b="1" i="0" u="none" strike="noStrike" dirty="0">
                        <a:solidFill>
                          <a:srgbClr val="000000"/>
                        </a:solidFill>
                        <a:latin typeface="Calibri"/>
                      </a:endParaRPr>
                    </a:p>
                  </a:txBody>
                  <a:tcPr marL="6117" marR="6117" marT="6117" marB="0" anchor="ctr"/>
                </a:tc>
              </a:tr>
              <a:tr h="209350">
                <a:tc vMerge="1">
                  <a:txBody>
                    <a:bodyPr/>
                    <a:lstStyle/>
                    <a:p>
                      <a:endParaRPr lang="en-US"/>
                    </a:p>
                  </a:txBody>
                  <a:tcPr/>
                </a:tc>
                <a:tc vMerge="1">
                  <a:txBody>
                    <a:bodyPr/>
                    <a:lstStyle/>
                    <a:p>
                      <a:endParaRPr lang="en-US"/>
                    </a:p>
                  </a:txBody>
                  <a:tcPr/>
                </a:tc>
                <a:tc>
                  <a:txBody>
                    <a:bodyPr/>
                    <a:lstStyle/>
                    <a:p>
                      <a:pPr algn="ctr" fontAlgn="ctr"/>
                      <a:r>
                        <a:rPr lang="en-US" sz="1400" u="none" strike="noStrike"/>
                        <a:t>Goat Rearing</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40</a:t>
                      </a:r>
                      <a:endParaRPr lang="en-US" sz="1400" b="1" i="0" u="none" strike="noStrike" dirty="0">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Backyard Poultry</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3</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60</a:t>
                      </a:r>
                      <a:endParaRPr lang="en-US" sz="1400" b="1" i="0" u="none" strike="noStrike" dirty="0">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Dairy </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40</a:t>
                      </a:r>
                      <a:endParaRPr lang="en-US" sz="1400" b="1" i="0" u="none" strike="noStrike" dirty="0">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Non Farm (Other)</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5</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66</a:t>
                      </a:r>
                      <a:endParaRPr lang="en-US" sz="1400" b="1" i="0" u="none" strike="noStrike" dirty="0">
                        <a:solidFill>
                          <a:srgbClr val="000000"/>
                        </a:solidFill>
                        <a:latin typeface="Calibri"/>
                      </a:endParaRPr>
                    </a:p>
                  </a:txBody>
                  <a:tcPr marL="6117" marR="6117" marT="6117" marB="0" anchor="ctr"/>
                </a:tc>
              </a:tr>
              <a:tr h="199970">
                <a:tc rowSpan="5">
                  <a:txBody>
                    <a:bodyPr/>
                    <a:lstStyle/>
                    <a:p>
                      <a:pPr algn="ctr" fontAlgn="ctr"/>
                      <a:r>
                        <a:rPr lang="en-US" sz="1400" u="none" strike="noStrike"/>
                        <a:t>5</a:t>
                      </a:r>
                      <a:endParaRPr lang="en-US" sz="1400" b="1" i="0" u="none" strike="noStrike">
                        <a:solidFill>
                          <a:srgbClr val="000000"/>
                        </a:solidFill>
                        <a:latin typeface="Calibri"/>
                      </a:endParaRPr>
                    </a:p>
                  </a:txBody>
                  <a:tcPr marL="6117" marR="6117" marT="6117" marB="0" anchor="ctr"/>
                </a:tc>
                <a:tc rowSpan="5">
                  <a:txBody>
                    <a:bodyPr/>
                    <a:lstStyle/>
                    <a:p>
                      <a:pPr algn="ctr" fontAlgn="ctr"/>
                      <a:r>
                        <a:rPr lang="en-US" sz="1400" u="none" strike="noStrike"/>
                        <a:t>Barshingave</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Agricultural</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20</a:t>
                      </a:r>
                      <a:endParaRPr lang="en-US" sz="1400" b="1" i="0" u="none" strike="noStrike" dirty="0">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Goat Rearing</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40</a:t>
                      </a:r>
                      <a:endParaRPr lang="en-US" sz="1400" b="1" i="0" u="none" strike="noStrike" dirty="0">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Backyard Poultry</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3</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60</a:t>
                      </a:r>
                      <a:endParaRPr lang="en-US" sz="1400" b="1" i="0" u="none" strike="noStrike" dirty="0">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Dairy </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2</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40</a:t>
                      </a:r>
                      <a:endParaRPr lang="en-US" sz="1400" b="1" i="0" u="none" strike="noStrike" dirty="0">
                        <a:solidFill>
                          <a:srgbClr val="000000"/>
                        </a:solidFill>
                        <a:latin typeface="Calibri"/>
                      </a:endParaRPr>
                    </a:p>
                  </a:txBody>
                  <a:tcPr marL="6117" marR="6117" marT="6117" marB="0" anchor="ctr"/>
                </a:tc>
              </a:tr>
              <a:tr h="199970">
                <a:tc vMerge="1">
                  <a:txBody>
                    <a:bodyPr/>
                    <a:lstStyle/>
                    <a:p>
                      <a:endParaRPr lang="en-US"/>
                    </a:p>
                  </a:txBody>
                  <a:tcPr/>
                </a:tc>
                <a:tc vMerge="1">
                  <a:txBody>
                    <a:bodyPr/>
                    <a:lstStyle/>
                    <a:p>
                      <a:endParaRPr lang="en-US"/>
                    </a:p>
                  </a:txBody>
                  <a:tcPr/>
                </a:tc>
                <a:tc>
                  <a:txBody>
                    <a:bodyPr/>
                    <a:lstStyle/>
                    <a:p>
                      <a:pPr algn="ctr" fontAlgn="ctr"/>
                      <a:r>
                        <a:rPr lang="en-US" sz="1400" u="none" strike="noStrike"/>
                        <a:t>Non Farm (Other)</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a:t>4</a:t>
                      </a:r>
                      <a:endParaRPr lang="en-US" sz="1400" b="1" i="0" u="none" strike="noStrike">
                        <a:solidFill>
                          <a:srgbClr val="000000"/>
                        </a:solidFill>
                        <a:latin typeface="Calibri"/>
                      </a:endParaRPr>
                    </a:p>
                  </a:txBody>
                  <a:tcPr marL="6117" marR="6117" marT="6117" marB="0" anchor="ctr"/>
                </a:tc>
                <a:tc>
                  <a:txBody>
                    <a:bodyPr/>
                    <a:lstStyle/>
                    <a:p>
                      <a:pPr algn="ctr" fontAlgn="ctr"/>
                      <a:r>
                        <a:rPr lang="en-US" sz="1400" u="none" strike="noStrike" dirty="0"/>
                        <a:t>60</a:t>
                      </a:r>
                      <a:endParaRPr lang="en-US" sz="1400" b="1" i="0" u="none" strike="noStrike" dirty="0">
                        <a:solidFill>
                          <a:srgbClr val="000000"/>
                        </a:solidFill>
                        <a:latin typeface="Calibri"/>
                      </a:endParaRPr>
                    </a:p>
                  </a:txBody>
                  <a:tcPr marL="6117" marR="6117" marT="6117" marB="0" anchor="ctr"/>
                </a:tc>
              </a:tr>
              <a:tr h="199970">
                <a:tc>
                  <a:txBody>
                    <a:bodyPr/>
                    <a:lstStyle/>
                    <a:p>
                      <a:pPr algn="ctr" fontAlgn="b"/>
                      <a:r>
                        <a:rPr lang="en-US" sz="1400" b="1" u="none" strike="noStrike" dirty="0"/>
                        <a:t>Total</a:t>
                      </a:r>
                      <a:endParaRPr lang="en-US" sz="1400" b="1" i="0" u="none" strike="noStrike" dirty="0">
                        <a:solidFill>
                          <a:srgbClr val="000000"/>
                        </a:solidFill>
                        <a:latin typeface="Calibri"/>
                      </a:endParaRPr>
                    </a:p>
                  </a:txBody>
                  <a:tcPr marL="6117" marR="6117" marT="6117" marB="0" anchor="b"/>
                </a:tc>
                <a:tc>
                  <a:txBody>
                    <a:bodyPr/>
                    <a:lstStyle/>
                    <a:p>
                      <a:pPr algn="ctr" fontAlgn="b"/>
                      <a:r>
                        <a:rPr lang="en-US" sz="1400" b="1" u="none" strike="noStrike" dirty="0"/>
                        <a:t> </a:t>
                      </a:r>
                      <a:endParaRPr lang="en-US" sz="1400" b="1" i="0" u="none" strike="noStrike" dirty="0">
                        <a:solidFill>
                          <a:srgbClr val="000000"/>
                        </a:solidFill>
                        <a:latin typeface="Calibri"/>
                      </a:endParaRPr>
                    </a:p>
                  </a:txBody>
                  <a:tcPr marL="6117" marR="6117" marT="6117" marB="0" anchor="b"/>
                </a:tc>
                <a:tc>
                  <a:txBody>
                    <a:bodyPr/>
                    <a:lstStyle/>
                    <a:p>
                      <a:pPr algn="ctr" fontAlgn="b"/>
                      <a:r>
                        <a:rPr lang="en-US" sz="1400" b="1" u="none" strike="noStrike" dirty="0"/>
                        <a:t> </a:t>
                      </a:r>
                      <a:endParaRPr lang="en-US" sz="1400" b="1" i="0" u="none" strike="noStrike" dirty="0">
                        <a:solidFill>
                          <a:srgbClr val="000000"/>
                        </a:solidFill>
                        <a:latin typeface="Calibri"/>
                      </a:endParaRPr>
                    </a:p>
                  </a:txBody>
                  <a:tcPr marL="6117" marR="6117" marT="6117" marB="0" anchor="b"/>
                </a:tc>
                <a:tc>
                  <a:txBody>
                    <a:bodyPr/>
                    <a:lstStyle/>
                    <a:p>
                      <a:pPr algn="ctr" fontAlgn="b"/>
                      <a:r>
                        <a:rPr lang="en-US" sz="1400" b="1" u="none" strike="noStrike" dirty="0"/>
                        <a:t>70</a:t>
                      </a:r>
                      <a:endParaRPr lang="en-US" sz="1400" b="1" i="0" u="none" strike="noStrike" dirty="0">
                        <a:solidFill>
                          <a:srgbClr val="000000"/>
                        </a:solidFill>
                        <a:latin typeface="Calibri"/>
                      </a:endParaRPr>
                    </a:p>
                  </a:txBody>
                  <a:tcPr marL="6117" marR="6117" marT="6117" marB="0" anchor="b"/>
                </a:tc>
                <a:tc>
                  <a:txBody>
                    <a:bodyPr/>
                    <a:lstStyle/>
                    <a:p>
                      <a:pPr algn="ctr" fontAlgn="b"/>
                      <a:r>
                        <a:rPr lang="en-US" sz="1400" b="1" u="none" strike="noStrike" dirty="0"/>
                        <a:t>1100</a:t>
                      </a:r>
                      <a:endParaRPr lang="en-US" sz="1400" b="1" i="0" u="none" strike="noStrike" dirty="0">
                        <a:solidFill>
                          <a:srgbClr val="000000"/>
                        </a:solidFill>
                        <a:latin typeface="Calibri"/>
                      </a:endParaRPr>
                    </a:p>
                  </a:txBody>
                  <a:tcPr marL="6117" marR="6117" marT="6117" marB="0" anchor="b"/>
                </a:tc>
              </a:tr>
            </a:tbl>
          </a:graphicData>
        </a:graphic>
      </p:graphicFrame>
      <p:sp>
        <p:nvSpPr>
          <p:cNvPr id="6" name="TextBox 5"/>
          <p:cNvSpPr txBox="1"/>
          <p:nvPr/>
        </p:nvSpPr>
        <p:spPr>
          <a:xfrm>
            <a:off x="2514600" y="76200"/>
            <a:ext cx="3535052" cy="369332"/>
          </a:xfrm>
          <a:prstGeom prst="rect">
            <a:avLst/>
          </a:prstGeom>
          <a:noFill/>
        </p:spPr>
        <p:txBody>
          <a:bodyPr wrap="square" rtlCol="0">
            <a:spAutoFit/>
          </a:bodyPr>
          <a:lstStyle/>
          <a:p>
            <a:pPr algn="ctr"/>
            <a:r>
              <a:rPr lang="mr-IN" b="1" dirty="0" smtClean="0"/>
              <a:t>महिला उत्पादक गटांची माहिती </a:t>
            </a:r>
            <a:endParaRPr lang="en-US"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descr="C:\Users\User\Desktop\-+¦¼2aaaa.jpg"/>
            <p:cNvPicPr>
              <a:picLocks noChangeAspect="1" noChangeArrowheads="1"/>
            </p:cNvPicPr>
            <p:nvPr/>
          </p:nvPicPr>
          <p:blipFill>
            <a:blip r:embed="rId2">
              <a:lum/>
            </a:blip>
            <a:srcRect/>
            <a:stretch>
              <a:fillRect/>
            </a:stretch>
          </p:blipFill>
          <p:spPr bwMode="auto">
            <a:xfrm>
              <a:off x="0" y="0"/>
              <a:ext cx="9144000" cy="6858000"/>
            </a:xfrm>
            <a:prstGeom prst="rect">
              <a:avLst/>
            </a:prstGeom>
            <a:noFill/>
          </p:spPr>
        </p:pic>
        <p:sp>
          <p:nvSpPr>
            <p:cNvPr id="4" name="Rectangle 3"/>
            <p:cNvSpPr/>
            <p:nvPr/>
          </p:nvSpPr>
          <p:spPr>
            <a:xfrm>
              <a:off x="152400" y="76200"/>
              <a:ext cx="8915400" cy="6705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grpSp>
      <p:graphicFrame>
        <p:nvGraphicFramePr>
          <p:cNvPr id="7" name="Table 6"/>
          <p:cNvGraphicFramePr>
            <a:graphicFrameLocks noGrp="1"/>
          </p:cNvGraphicFramePr>
          <p:nvPr>
            <p:extLst>
              <p:ext uri="{D42A27DB-BD31-4B8C-83A1-F6EECF244321}">
                <p14:modId xmlns:p14="http://schemas.microsoft.com/office/powerpoint/2010/main" val="946045154"/>
              </p:ext>
            </p:extLst>
          </p:nvPr>
        </p:nvGraphicFramePr>
        <p:xfrm>
          <a:off x="762000" y="1524000"/>
          <a:ext cx="7010397" cy="4724397"/>
        </p:xfrm>
        <a:graphic>
          <a:graphicData uri="http://schemas.openxmlformats.org/drawingml/2006/table">
            <a:tbl>
              <a:tblPr>
                <a:tableStyleId>{775DCB02-9BB8-47FD-8907-85C794F793BA}</a:tableStyleId>
              </a:tblPr>
              <a:tblGrid>
                <a:gridCol w="1091060"/>
                <a:gridCol w="2413427"/>
                <a:gridCol w="1752243"/>
                <a:gridCol w="1753667"/>
              </a:tblGrid>
              <a:tr h="359883">
                <a:tc>
                  <a:txBody>
                    <a:bodyPr/>
                    <a:lstStyle/>
                    <a:p>
                      <a:pPr marL="0" marR="0" algn="ctr">
                        <a:lnSpc>
                          <a:spcPct val="107000"/>
                        </a:lnSpc>
                        <a:spcBef>
                          <a:spcPts val="0"/>
                        </a:spcBef>
                        <a:spcAft>
                          <a:spcPts val="0"/>
                        </a:spcAft>
                      </a:pPr>
                      <a:r>
                        <a:rPr lang="en-US" sz="1400" b="1" dirty="0" err="1" smtClean="0"/>
                        <a:t>अनु.क्र</a:t>
                      </a:r>
                      <a:r>
                        <a:rPr lang="en-US" sz="1400" b="1" dirty="0"/>
                        <a:t>.</a:t>
                      </a:r>
                      <a:endParaRPr lang="en-US" sz="1400" b="1" dirty="0">
                        <a:latin typeface="+mn-lt"/>
                        <a:ea typeface="Calibri"/>
                        <a:cs typeface="Mangal"/>
                      </a:endParaRPr>
                    </a:p>
                  </a:txBody>
                  <a:tcPr marL="66839" marR="66839" marT="0" marB="0" anchor="ctr"/>
                </a:tc>
                <a:tc>
                  <a:txBody>
                    <a:bodyPr/>
                    <a:lstStyle/>
                    <a:p>
                      <a:pPr marL="0" marR="0" algn="ctr">
                        <a:lnSpc>
                          <a:spcPct val="107000"/>
                        </a:lnSpc>
                        <a:spcBef>
                          <a:spcPts val="0"/>
                        </a:spcBef>
                        <a:spcAft>
                          <a:spcPts val="0"/>
                        </a:spcAft>
                      </a:pPr>
                      <a:r>
                        <a:rPr lang="en-US" sz="1400" b="1" dirty="0" err="1" smtClean="0"/>
                        <a:t>प्रशिक्षणाचे</a:t>
                      </a:r>
                      <a:r>
                        <a:rPr lang="en-US" sz="1400" b="1" dirty="0" smtClean="0"/>
                        <a:t> </a:t>
                      </a:r>
                      <a:r>
                        <a:rPr lang="en-US" sz="1400" b="1" dirty="0" err="1"/>
                        <a:t>नाव</a:t>
                      </a:r>
                      <a:endParaRPr lang="en-US" sz="1400" b="1" dirty="0">
                        <a:latin typeface="+mn-lt"/>
                        <a:ea typeface="Calibri"/>
                        <a:cs typeface="Mangal"/>
                      </a:endParaRPr>
                    </a:p>
                  </a:txBody>
                  <a:tcPr marL="66839" marR="66839" marT="0" marB="0" anchor="ctr"/>
                </a:tc>
                <a:tc>
                  <a:txBody>
                    <a:bodyPr/>
                    <a:lstStyle/>
                    <a:p>
                      <a:pPr marL="0" marR="0" algn="ctr">
                        <a:lnSpc>
                          <a:spcPct val="107000"/>
                        </a:lnSpc>
                        <a:spcBef>
                          <a:spcPts val="0"/>
                        </a:spcBef>
                        <a:spcAft>
                          <a:spcPts val="0"/>
                        </a:spcAft>
                      </a:pPr>
                      <a:r>
                        <a:rPr lang="en-US" sz="1400" b="1" dirty="0" err="1"/>
                        <a:t>प्रशिक्षणाची</a:t>
                      </a:r>
                      <a:r>
                        <a:rPr lang="en-US" sz="1400" b="1" dirty="0"/>
                        <a:t> </a:t>
                      </a:r>
                      <a:r>
                        <a:rPr lang="en-US" sz="1400" b="1" dirty="0" err="1"/>
                        <a:t>संख्या</a:t>
                      </a:r>
                      <a:r>
                        <a:rPr lang="en-US" sz="1400" b="1" dirty="0"/>
                        <a:t> </a:t>
                      </a:r>
                      <a:endParaRPr lang="en-US" sz="1400" b="1" dirty="0">
                        <a:latin typeface="+mn-lt"/>
                        <a:ea typeface="Calibri"/>
                        <a:cs typeface="Mangal"/>
                      </a:endParaRPr>
                    </a:p>
                  </a:txBody>
                  <a:tcPr marL="66839" marR="66839" marT="0" marB="0" anchor="ctr"/>
                </a:tc>
                <a:tc>
                  <a:txBody>
                    <a:bodyPr/>
                    <a:lstStyle/>
                    <a:p>
                      <a:pPr marL="0" marR="0" algn="ctr">
                        <a:lnSpc>
                          <a:spcPct val="107000"/>
                        </a:lnSpc>
                        <a:spcBef>
                          <a:spcPts val="0"/>
                        </a:spcBef>
                        <a:spcAft>
                          <a:spcPts val="0"/>
                        </a:spcAft>
                      </a:pPr>
                      <a:r>
                        <a:rPr lang="en-US" sz="1400" b="1" dirty="0" err="1"/>
                        <a:t>प्रशिक्षण</a:t>
                      </a:r>
                      <a:r>
                        <a:rPr lang="en-US" sz="1400" b="1" dirty="0"/>
                        <a:t> </a:t>
                      </a:r>
                      <a:r>
                        <a:rPr lang="en-US" sz="1400" b="1" dirty="0" err="1"/>
                        <a:t>घेतलेले</a:t>
                      </a:r>
                      <a:r>
                        <a:rPr lang="en-US" sz="1400" b="1" dirty="0"/>
                        <a:t> </a:t>
                      </a:r>
                      <a:r>
                        <a:rPr lang="en-US" sz="1400" b="1" dirty="0" err="1"/>
                        <a:t>सदस्य</a:t>
                      </a:r>
                      <a:endParaRPr lang="en-US" sz="1400" b="1" dirty="0">
                        <a:latin typeface="+mn-lt"/>
                        <a:ea typeface="Calibri"/>
                        <a:cs typeface="Mangal"/>
                      </a:endParaRPr>
                    </a:p>
                  </a:txBody>
                  <a:tcPr marL="66839" marR="66839" marT="0" marB="0" anchor="ctr"/>
                </a:tc>
              </a:tr>
              <a:tr h="311751">
                <a:tc>
                  <a:txBody>
                    <a:bodyPr/>
                    <a:lstStyle/>
                    <a:p>
                      <a:pPr marL="0" marR="0" algn="ctr">
                        <a:lnSpc>
                          <a:spcPct val="107000"/>
                        </a:lnSpc>
                        <a:spcBef>
                          <a:spcPts val="0"/>
                        </a:spcBef>
                        <a:spcAft>
                          <a:spcPts val="0"/>
                        </a:spcAft>
                      </a:pPr>
                      <a:r>
                        <a:rPr lang="en-US" sz="1400" dirty="0"/>
                        <a:t>१</a:t>
                      </a:r>
                      <a:endParaRPr lang="en-US" sz="1400" b="1" dirty="0">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dirty="0" err="1"/>
                        <a:t>जाणीव</a:t>
                      </a:r>
                      <a:r>
                        <a:rPr lang="en-US" sz="1400" dirty="0"/>
                        <a:t> </a:t>
                      </a:r>
                      <a:r>
                        <a:rPr lang="en-US" sz="1400" dirty="0" err="1"/>
                        <a:t>जाग़ृती</a:t>
                      </a:r>
                      <a:r>
                        <a:rPr lang="en-US" sz="1400" dirty="0"/>
                        <a:t> </a:t>
                      </a:r>
                      <a:r>
                        <a:rPr lang="en-US" sz="1400" dirty="0" err="1"/>
                        <a:t>कार्यक्रम</a:t>
                      </a:r>
                      <a:r>
                        <a:rPr lang="en-US" sz="1400" dirty="0"/>
                        <a:t> </a:t>
                      </a:r>
                      <a:endParaRPr lang="en-US" sz="1400" b="1" dirty="0">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१५</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११५०</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dirty="0"/>
                        <a:t>२</a:t>
                      </a:r>
                      <a:endParaRPr lang="en-US" sz="1400" b="1" dirty="0">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a:t>परसबाग लागवड प्रशिक्षण </a:t>
                      </a:r>
                      <a:endParaRPr lang="en-US" sz="1400" b="1">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२०</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७८५</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dirty="0"/>
                        <a:t>३</a:t>
                      </a:r>
                      <a:endParaRPr lang="en-US" sz="1400" b="1" dirty="0">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dirty="0" err="1"/>
                        <a:t>शासकिय</a:t>
                      </a:r>
                      <a:r>
                        <a:rPr lang="en-US" sz="1400" dirty="0"/>
                        <a:t> </a:t>
                      </a:r>
                      <a:r>
                        <a:rPr lang="en-US" sz="1400" dirty="0" err="1"/>
                        <a:t>योजनाचे</a:t>
                      </a:r>
                      <a:r>
                        <a:rPr lang="en-US" sz="1400" dirty="0"/>
                        <a:t> </a:t>
                      </a:r>
                      <a:r>
                        <a:rPr lang="en-US" sz="1400" dirty="0" err="1"/>
                        <a:t>प्रशिक्षण</a:t>
                      </a:r>
                      <a:endParaRPr lang="en-US" sz="1400" b="1" dirty="0">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३०</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९८०</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dirty="0"/>
                        <a:t>४</a:t>
                      </a:r>
                      <a:endParaRPr lang="en-US" sz="1400" b="1" dirty="0">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dirty="0" err="1"/>
                        <a:t>गट</a:t>
                      </a:r>
                      <a:r>
                        <a:rPr lang="en-US" sz="1400" dirty="0"/>
                        <a:t> </a:t>
                      </a:r>
                      <a:r>
                        <a:rPr lang="en-US" sz="1400" dirty="0" err="1"/>
                        <a:t>बांधणी</a:t>
                      </a:r>
                      <a:r>
                        <a:rPr lang="en-US" sz="1400" dirty="0"/>
                        <a:t> </a:t>
                      </a:r>
                      <a:r>
                        <a:rPr lang="en-US" sz="1400" dirty="0" err="1"/>
                        <a:t>प्रशिक्षण</a:t>
                      </a:r>
                      <a:endParaRPr lang="en-US" sz="1400" b="1" dirty="0">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२५</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८८५</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a:t>५</a:t>
                      </a:r>
                      <a:endParaRPr lang="en-US" sz="1400" b="1">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dirty="0" err="1"/>
                        <a:t>ग्रामसंघ</a:t>
                      </a:r>
                      <a:r>
                        <a:rPr lang="en-US" sz="1400" dirty="0"/>
                        <a:t> </a:t>
                      </a:r>
                      <a:r>
                        <a:rPr lang="en-US" sz="1400" dirty="0" err="1"/>
                        <a:t>व्यवस्थापन</a:t>
                      </a:r>
                      <a:r>
                        <a:rPr lang="en-US" sz="1400" dirty="0"/>
                        <a:t> </a:t>
                      </a:r>
                      <a:r>
                        <a:rPr lang="en-US" sz="1400" dirty="0" err="1"/>
                        <a:t>प्रशिक्षण</a:t>
                      </a:r>
                      <a:endParaRPr lang="en-US" sz="1400" b="1" dirty="0">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२०</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२१७</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a:t>६</a:t>
                      </a:r>
                      <a:endParaRPr lang="en-US" sz="1400" b="1">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a:t>डिजिटल साक्षरता प्रशिक्षण</a:t>
                      </a:r>
                      <a:endParaRPr lang="en-US" sz="1400" b="1">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१०</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५५</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a:t>७</a:t>
                      </a:r>
                      <a:endParaRPr lang="en-US" sz="1400" b="1">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a:t>वितीय साक्षरता प्रशिक्षण</a:t>
                      </a:r>
                      <a:endParaRPr lang="en-US" sz="1400" b="1">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१५</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४८५</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a:t>८</a:t>
                      </a:r>
                      <a:endParaRPr lang="en-US" sz="1400" b="1">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dirty="0" err="1"/>
                        <a:t>कौशल्यवृध्दी</a:t>
                      </a:r>
                      <a:r>
                        <a:rPr lang="en-US" sz="1400" dirty="0"/>
                        <a:t> </a:t>
                      </a:r>
                      <a:r>
                        <a:rPr lang="en-US" sz="1400" dirty="0" err="1"/>
                        <a:t>प्रशिक्षण</a:t>
                      </a:r>
                      <a:endParaRPr lang="en-US" sz="1400" b="1" dirty="0">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७५</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२७८८</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a:t>९</a:t>
                      </a:r>
                      <a:endParaRPr lang="en-US" sz="1400" b="1">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a:t>उद्योजकता विकास प्रशिक्षण</a:t>
                      </a:r>
                      <a:endParaRPr lang="en-US" sz="1400" b="1">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६५</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२१००</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a:t>१०</a:t>
                      </a:r>
                      <a:endParaRPr lang="en-US" sz="1400" b="1">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a:t>शेती शाळा प्रशिक्षण</a:t>
                      </a:r>
                      <a:endParaRPr lang="en-US" sz="1400" b="1">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६०</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१३१८</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a:t>११</a:t>
                      </a:r>
                      <a:endParaRPr lang="en-US" sz="1400" b="1">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a:t>कृषी दिन प्रशिक्षण</a:t>
                      </a:r>
                      <a:endParaRPr lang="en-US" sz="1400" b="1">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५०</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१८३८</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a:t>१२</a:t>
                      </a:r>
                      <a:endParaRPr lang="en-US" sz="1400" b="1">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a:t>स्क्रीन पेंटिंग प्रशिक्षण</a:t>
                      </a:r>
                      <a:endParaRPr lang="en-US" sz="1400" b="1">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१</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३०</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r>
                        <a:rPr lang="en-US" sz="1400"/>
                        <a:t>१३</a:t>
                      </a:r>
                      <a:endParaRPr lang="en-US" sz="1400" b="1">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a:t>मुरमुरा प्रशिक्षण</a:t>
                      </a:r>
                      <a:endParaRPr lang="en-US" sz="1400" b="1">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१</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kern="1200" dirty="0" smtClean="0"/>
                        <a:t>६०</a:t>
                      </a:r>
                      <a:endParaRPr lang="en-US" sz="1400" b="1" kern="1200" dirty="0">
                        <a:solidFill>
                          <a:schemeClr val="tx1"/>
                        </a:solidFill>
                        <a:latin typeface="+mn-lt"/>
                        <a:ea typeface="Calibri"/>
                        <a:cs typeface="Mangal"/>
                      </a:endParaRPr>
                    </a:p>
                  </a:txBody>
                  <a:tcPr marL="66839" marR="66839" marT="0" marB="0"/>
                </a:tc>
              </a:tr>
              <a:tr h="311751">
                <a:tc>
                  <a:txBody>
                    <a:bodyPr/>
                    <a:lstStyle/>
                    <a:p>
                      <a:pPr marL="0" marR="0" algn="ctr">
                        <a:lnSpc>
                          <a:spcPct val="107000"/>
                        </a:lnSpc>
                        <a:spcBef>
                          <a:spcPts val="0"/>
                        </a:spcBef>
                        <a:spcAft>
                          <a:spcPts val="0"/>
                        </a:spcAft>
                      </a:pPr>
                      <a:endParaRPr lang="en-US" sz="1400" b="1" dirty="0">
                        <a:latin typeface="+mn-lt"/>
                        <a:ea typeface="Calibri"/>
                        <a:cs typeface="Mangal"/>
                      </a:endParaRPr>
                    </a:p>
                  </a:txBody>
                  <a:tcPr marL="66839" marR="66839" marT="0" marB="0"/>
                </a:tc>
                <a:tc>
                  <a:txBody>
                    <a:bodyPr/>
                    <a:lstStyle/>
                    <a:p>
                      <a:pPr marL="0" marR="0" algn="ctr">
                        <a:lnSpc>
                          <a:spcPct val="107000"/>
                        </a:lnSpc>
                        <a:spcBef>
                          <a:spcPts val="0"/>
                        </a:spcBef>
                        <a:spcAft>
                          <a:spcPts val="0"/>
                        </a:spcAft>
                      </a:pPr>
                      <a:r>
                        <a:rPr lang="en-US" sz="1400" b="1" dirty="0" err="1"/>
                        <a:t>एकुण</a:t>
                      </a:r>
                      <a:endParaRPr lang="en-US" sz="1400" b="1" dirty="0">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b="1" kern="1200" dirty="0" smtClean="0"/>
                        <a:t>३८७</a:t>
                      </a:r>
                      <a:endParaRPr lang="en-US" sz="1400" b="1" kern="1200" dirty="0">
                        <a:solidFill>
                          <a:schemeClr val="tx1"/>
                        </a:solidFill>
                        <a:latin typeface="+mn-lt"/>
                        <a:ea typeface="Calibri"/>
                        <a:cs typeface="Mangal"/>
                      </a:endParaRPr>
                    </a:p>
                  </a:txBody>
                  <a:tcPr marL="66839" marR="66839" marT="0" marB="0"/>
                </a:tc>
                <a:tc>
                  <a:txBody>
                    <a:bodyPr/>
                    <a:lstStyle/>
                    <a:p>
                      <a:pPr marL="0" marR="0" algn="ctr" defTabSz="914400" rtl="0" eaLnBrk="1" latinLnBrk="0" hangingPunct="1">
                        <a:lnSpc>
                          <a:spcPct val="107000"/>
                        </a:lnSpc>
                        <a:spcBef>
                          <a:spcPts val="0"/>
                        </a:spcBef>
                        <a:spcAft>
                          <a:spcPts val="0"/>
                        </a:spcAft>
                      </a:pPr>
                      <a:r>
                        <a:rPr lang="mr-IN" sz="1400" b="1" kern="1200" dirty="0" smtClean="0"/>
                        <a:t>१२६९१</a:t>
                      </a:r>
                      <a:endParaRPr lang="en-US" sz="1400" b="1" kern="1200" dirty="0">
                        <a:solidFill>
                          <a:schemeClr val="tx1"/>
                        </a:solidFill>
                        <a:latin typeface="+mn-lt"/>
                        <a:ea typeface="Calibri"/>
                        <a:cs typeface="Mangal"/>
                      </a:endParaRPr>
                    </a:p>
                  </a:txBody>
                  <a:tcPr marL="66839" marR="66839" marT="0" marB="0"/>
                </a:tc>
              </a:tr>
            </a:tbl>
          </a:graphicData>
        </a:graphic>
      </p:graphicFrame>
      <p:sp>
        <p:nvSpPr>
          <p:cNvPr id="8" name="Rectangle 1"/>
          <p:cNvSpPr>
            <a:spLocks noChangeArrowheads="1"/>
          </p:cNvSpPr>
          <p:nvPr/>
        </p:nvSpPr>
        <p:spPr bwMode="auto">
          <a:xfrm>
            <a:off x="533400" y="426422"/>
            <a:ext cx="8077200"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Char char="•"/>
              <a:tabLst/>
            </a:pPr>
            <a:r>
              <a:rPr kumimoji="0" lang="mr-IN" b="1" i="0" u="none" strike="noStrike" cap="none" normalizeH="0" baseline="0" dirty="0" smtClean="0">
                <a:ln>
                  <a:noFill/>
                </a:ln>
                <a:solidFill>
                  <a:schemeClr val="tx1"/>
                </a:solidFill>
                <a:effectLst/>
                <a:latin typeface="Calibri" pitchFamily="34" charset="0"/>
                <a:ea typeface="Calibri" pitchFamily="34" charset="0"/>
                <a:cs typeface="Mangal" pitchFamily="18" charset="0"/>
              </a:rPr>
              <a:t>प्रशिक्षण (</a:t>
            </a:r>
            <a:r>
              <a:rPr kumimoji="0" lang="en-US" b="1" i="0" u="none" strike="noStrike" cap="none" normalizeH="0" dirty="0" smtClean="0">
                <a:ln>
                  <a:noFill/>
                </a:ln>
                <a:solidFill>
                  <a:schemeClr val="tx1"/>
                </a:solidFill>
                <a:effectLst/>
                <a:latin typeface="Calibri" pitchFamily="34" charset="0"/>
                <a:ea typeface="Calibri" pitchFamily="34" charset="0"/>
                <a:cs typeface="Mangal" pitchFamily="18" charset="0"/>
              </a:rPr>
              <a:t> </a:t>
            </a:r>
            <a:r>
              <a:rPr kumimoji="0" lang="mr-IN" b="1" i="0" u="none" strike="noStrike" cap="none" normalizeH="0" dirty="0" smtClean="0">
                <a:ln>
                  <a:noFill/>
                </a:ln>
                <a:solidFill>
                  <a:schemeClr val="tx1"/>
                </a:solidFill>
                <a:effectLst/>
                <a:latin typeface="Calibri" pitchFamily="34" charset="0"/>
                <a:ea typeface="Calibri" pitchFamily="34" charset="0"/>
                <a:cs typeface="Mangal" pitchFamily="18" charset="0"/>
              </a:rPr>
              <a:t>क्षमता बांधणी )</a:t>
            </a:r>
            <a:r>
              <a:rPr kumimoji="0" lang="mr-IN" b="1" i="0" u="none" strike="noStrike" cap="none" normalizeH="0" baseline="0" dirty="0" smtClean="0">
                <a:ln>
                  <a:noFill/>
                </a:ln>
                <a:solidFill>
                  <a:schemeClr val="tx1"/>
                </a:solidFill>
                <a:effectLst/>
                <a:latin typeface="Calibri" pitchFamily="34" charset="0"/>
                <a:ea typeface="Calibri" pitchFamily="34" charset="0"/>
                <a:cs typeface="Mangal" pitchFamily="18" charset="0"/>
              </a:rPr>
              <a:t> </a:t>
            </a:r>
            <a:r>
              <a:rPr kumimoji="0" lang="mr-IN" sz="1400" b="1" i="0" u="none" strike="noStrike" cap="none" normalizeH="0" baseline="0" dirty="0" smtClean="0">
                <a:ln>
                  <a:noFill/>
                </a:ln>
                <a:solidFill>
                  <a:schemeClr val="tx1"/>
                </a:solidFill>
                <a:effectLst/>
                <a:latin typeface="Calibri" pitchFamily="34" charset="0"/>
                <a:ea typeface="Calibri" pitchFamily="34" charset="0"/>
                <a:cs typeface="Mangal" pitchFamily="18" charset="0"/>
              </a:rPr>
              <a:t>:-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mr-IN" sz="1400" b="0" i="0" u="none" strike="noStrike" cap="none" normalizeH="0" baseline="0" dirty="0" smtClean="0">
                <a:ln>
                  <a:noFill/>
                </a:ln>
                <a:solidFill>
                  <a:schemeClr val="tx1"/>
                </a:solidFill>
                <a:effectLst/>
                <a:latin typeface="Calibri" pitchFamily="34" charset="0"/>
                <a:ea typeface="Calibri" pitchFamily="34" charset="0"/>
                <a:cs typeface="Mangal" pitchFamily="18" charset="0"/>
              </a:rPr>
              <a:t>उत्पादक गट व ग्रामसंघतील सदस्यासाठी व्यवसायानुसार विविध प्रशिक्षणे घेवुन त्यांच्या कौशल्यात आधुनिकता व व्यवहारिक द्रुष्टीकोन जागरुक करण्यासाठी संस्थेमार्फत तज्ञ मार्गदर्शक व्यक्तीच्या सहाय्याने खालील प्रशिक्षणे घेतली. </a:t>
            </a:r>
            <a:endParaRPr kumimoji="0" lang="mr-IN" sz="1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3999</TotalTime>
  <Words>820</Words>
  <Application>Microsoft Office PowerPoint</Application>
  <PresentationFormat>On-screen Show (4:3)</PresentationFormat>
  <Paragraphs>266</Paragraphs>
  <Slides>23</Slides>
  <Notes>0</Notes>
  <HiddenSlides>0</HiddenSlides>
  <MMClips>4</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Calibri Light</vt:lpstr>
      <vt:lpstr>Mangal</vt:lpstr>
      <vt:lpstr>Office Theme</vt:lpstr>
      <vt:lpstr>Packager Shell Object</vt:lpstr>
      <vt:lpstr>  Well-Come              Prem Foundation,Nashik (Participatory Research and Environment Management )</vt:lpstr>
      <vt:lpstr>                  ORGANISATIONAL PROFILE  Name of the Organization    :-PREM (Participatory Research &amp;                            Environment Management) Foundation                              Nashik                                                 Head Office                               :- 4th Floor,Sitaram Chembars,Opp.Shweta                          Gas Agencies,Peth Naka,Panchavati,                             Nashik-422003                                                                           Phone No.                                 :- 0253-2516373               Contact Person                         :- Shri Raju Shirsath                                                         Mob.09970559373 / 09404216373 E-mail                                         :- premfoundation2012@gmail.com  Project Office                           :- Sita Nagar, Akklakuwa Tal.- Akkalkuwa                                                              Dist.- Nandurbar Contact Person                         :- Ms.Pushplata Bramhne                                                         Mob.No.-9404105793 / 7057482145    </vt:lpstr>
      <vt:lpstr>                        Organization Registration No’s.                 1) Societies Registration Act.-1860      : MAH/937/2012/Nasik  Dt. – 21/2/2012  2) Public Charitable Trust Act.-1950    : F/19525/2012/Nasik Dt. – 25/04/2012  3) PAN NO.                                                 : AACTP1680M  Dt.- 09/12/2011  4) 12AA. Regi. No.       : PN/CIT(Exemp.)/Tech/12AA/A.bad                                                                         Rg./1176/508/2016-17/2580                                            Dt.31/08/2017.  5) 80G Regi. No.                       : AACTP1680MF20206 Dt.- 09/07/2021   6) Niti Aayog (Darpan ID) Regi.No.       : MH/2017/0118695 Dt.- 03/03/2017                 7) CSR Regi. No.                                         : CSR00000768 Dt.- 06/04/2021       8) Professional Tax Regi. No.                   : 27181875635P Dt.- 09/06/2021 </vt:lpstr>
      <vt:lpstr>Staff: 1) Full Time                                                       :    18 2) Part Time                                                      :    02     Total                                                               :    20 Networking                                               :   1) NGO Forum Nasik, Maharashtra                                                                                 2) Bal Hakka Parishad Maharashtra                                                                                 3) Maha. Social Forum Maharashtra                                                                                 4) NGO Alliance Maharashtra                                                                                 5) Participatory Forest Mgt. Network Infrastructure of Organization :                                         1) Full fledge office                                            :   1  No. 2) Project Office                                                 :   1 No. 3) Computer Set                                                 :   4  No. 4) Audio-Visual Set                                            :   1 Set.      (T.V., V.C.R) 5) Sound System                                                 :    1 Set.     (Amplifier, Mice &amp; Speakers)        6) LCD Projector with Laptop                           :    1 Set.                                                                               Infrastructure :    Office furniture with Basic Amenities Vehicle (Motor cycle)                                         :    2 No Library                                                                   :    1 No </vt:lpstr>
      <vt:lpstr>PREM Foundation, Nashik  Work Profile :-                PREM Foundation ,Nashik has been started in 2012 with concern, where people themselves will be actively participate and will ensure their overall development through self reliance and sustainable development.                                           We believe that people have capabilities and achieve the desired goal through focused activities. Since last 09 years we are ensuring it with various issues such as Health, Water, Education, Natural Resource Management and Sustainable Farming. It is all managed by people with their commitment, participation and sharing. Our Organization is also working in Nandurbar District since 2012 to till date. We are working in 10 Grampanchayats 63 Padas  of Dhadgaon &amp; Akkalkuwa Block of Nandurbar District for overall development.&amp; 5 Villages of Nashik District &amp; Nashik Urban area. We are implementing the various programs like Maharashtra Rural Employment Guaranty Scheme, Community Health Camps, Community Libraries, HIV /AIDS Prevention &amp; Conseling, Prevention of Tuberculosis counseling etc. for overall development.                      12 local staff &amp; 1 co-ordinator are working in our organization for Nandurbar District for implementing the overall development program. And 6 local staff &amp; 1 co-coordinator  are working in our organization for  implementing  the Women Empowerment  Program in Nashik District. For the success of the program’s organization is develop the linkages with various Govt. &amp; Non Govt. Departments &amp; organizations. Regarding the program surtune organization is working with us like Mahatma Fule Samaj Seva Mandal Karmala Dist Sholapur, Savali Sanstha Dhule, Jay Yogeshwar Sanstha Nandurbar, Jansanwad Project Society, Kandbara &amp; N.G.O.Forum Nashik etc. for program sustainability. Organizations have a Full-fledged  office in Nashik city &amp; Project Office in Akkalkuwa Dist.Nandurbar with the all equipments which is needed for the above mention Programs.       </vt:lpstr>
      <vt:lpstr>PowerPoint Presentation</vt:lpstr>
      <vt:lpstr>PowerPoint Presentation</vt:lpstr>
      <vt:lpstr>PowerPoint Presentation</vt:lpstr>
      <vt:lpstr>PowerPoint Presentation</vt:lpstr>
      <vt:lpstr>PowerPoint Presentation</vt:lpstr>
      <vt:lpstr> संस्थेचे पुढील नियोजन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vaibhav88</dc:creator>
  <cp:lastModifiedBy>WIN 7</cp:lastModifiedBy>
  <cp:revision>571</cp:revision>
  <cp:lastPrinted>2020-01-09T07:13:59Z</cp:lastPrinted>
  <dcterms:created xsi:type="dcterms:W3CDTF">2016-08-30T13:52:05Z</dcterms:created>
  <dcterms:modified xsi:type="dcterms:W3CDTF">2022-11-07T06:30:51Z</dcterms:modified>
</cp:coreProperties>
</file>